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1"/>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6" r:id="rId30"/>
  </p:sldIdLst>
  <p:sldSz cx="9144000" cy="5143500" type="screen16x9"/>
  <p:notesSz cx="6858000" cy="9144000"/>
  <p:embeddedFontLst>
    <p:embeddedFont>
      <p:font typeface="Barlow" panose="02010600030101010101" charset="0"/>
      <p:regular r:id="rId32"/>
      <p:bold r:id="rId33"/>
      <p:italic r:id="rId34"/>
      <p:boldItalic r:id="rId35"/>
    </p:embeddedFont>
    <p:embeddedFont>
      <p:font typeface="Barlow Light" panose="02010600030101010101" charset="0"/>
      <p:regular r:id="rId36"/>
      <p:bold r:id="rId37"/>
      <p:italic r:id="rId38"/>
      <p:boldItalic r:id="rId39"/>
    </p:embeddedFont>
    <p:embeddedFont>
      <p:font typeface="Calibri" panose="020F0502020204030204" pitchFamily="34" charset="0"/>
      <p:regular r:id="rId40"/>
      <p:bold r:id="rId41"/>
      <p:italic r:id="rId42"/>
      <p:boldItalic r:id="rId43"/>
    </p:embeddedFont>
    <p:embeddedFont>
      <p:font typeface="Raleway" panose="02010600030101010101" charset="0"/>
      <p:regular r:id="rId44"/>
      <p:bold r:id="rId45"/>
      <p:italic r:id="rId46"/>
      <p:boldItalic r:id="rId47"/>
    </p:embeddedFont>
    <p:embeddedFont>
      <p:font typeface="Raleway SemiBold" panose="02010600030101010101"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5" roundtripDataSignature="AMtx7mhkpSOk62SFm67OaUC/bmxD+t4x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A17926-C4B8-4253-889F-00EC166D06A4}">
  <a:tblStyle styleId="{FBA17926-C4B8-4253-889F-00EC166D06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744"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6c2da458b7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6c2da458b7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6c2da458b7_1_1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3" name="Google Shape;953;g6c2da458b7_1_16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6c2da458b7_1_1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1" name="Google Shape;961;g6c2da458b7_1_16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6c2da458b7_1_1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9" name="Google Shape;969;g6c2da458b7_1_16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6c2da458b7_1_1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7" name="Google Shape;977;g6c2da458b7_1_16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6c2da458b7_8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6c2da458b7_8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6c2da458b7_1_1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g6c2da458b7_1_17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6c2da458b7_1_1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2" name="Google Shape;1272;g6c2da458b7_1_16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1" name="Google Shape;128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solidFill>
                  <a:schemeClr val="dk1"/>
                </a:solidFill>
                <a:latin typeface="Barlow Light"/>
                <a:ea typeface="Barlow Light"/>
                <a:cs typeface="Barlow Light"/>
                <a:sym typeface="Barlow Light"/>
              </a:rPr>
              <a:t>Customers in cluster1 that use credit cards for small purchases and daily purchases are usually very economical and will be attracted by adding on benefits.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6c2da458b7_3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8" name="Google Shape;1308;g6c2da458b7_3_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highlight>
                  <a:srgbClr val="FFFFFF"/>
                </a:highlight>
                <a:latin typeface="Barlow"/>
                <a:ea typeface="Barlow"/>
                <a:cs typeface="Barlow"/>
                <a:sym typeface="Barlow"/>
              </a:rPr>
              <a:t>Having policies like earning a certain amount of bonus points after the customer spends $3,000 on purchases in the first three months from account opening, and that allows them to redeem the points for shopping, travel, or etc. Furthermore, if the customers spend more on traveling, we can also have policies like $300 annual travel credit as reimbursement or double points on travel expenses. Customers in cluster 2 with high spending behaviors care more about their living quality and are willing to spend money on enjoyment.</a:t>
            </a:r>
            <a:endParaRPr sz="2000">
              <a:latin typeface="Barlow"/>
              <a:ea typeface="Barlow"/>
              <a:cs typeface="Barlow"/>
              <a:sym typeface="Barlow"/>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c2da458b7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g6c2da458b7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6c2da458b7_3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5" name="Google Shape;1335;g6c2da458b7_3_4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solidFill>
                  <a:schemeClr val="dk1"/>
                </a:solidFill>
                <a:latin typeface="Barlow Light"/>
                <a:ea typeface="Barlow Light"/>
                <a:cs typeface="Barlow Light"/>
                <a:sym typeface="Barlow Light"/>
              </a:rPr>
              <a:t>The majority of the new card users are students and targeting their own spending interest will be a good way to make them forming the habits of using credit cards.</a:t>
            </a:r>
            <a:endParaRPr sz="2000">
              <a:highlight>
                <a:srgbClr val="FFFFFF"/>
              </a:highlight>
              <a:latin typeface="Barlow"/>
              <a:ea typeface="Barlow"/>
              <a:cs typeface="Barlow"/>
              <a:sym typeface="Barlow"/>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6c2da458b7_3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2" name="Google Shape;1362;g6c2da458b7_3_5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solidFill>
                  <a:schemeClr val="dk1"/>
                </a:solidFill>
                <a:latin typeface="Barlow Light"/>
                <a:ea typeface="Barlow Light"/>
                <a:cs typeface="Barlow Light"/>
                <a:sym typeface="Barlow Light"/>
              </a:rPr>
              <a:t>Generalize a comprehensive credit card to target inactive cardholders. People don’t use credit card that often might prefer to use debit cards to prevent from spending too much money or have lots of credit cards to choose from. An all-sided credit card may quality their needs and attract them to use our credit card more often than the others. Customers in cluster 4 is difficult to perceive and offering all-sided strategy will be an appropriate way to target them.</a:t>
            </a:r>
            <a:endParaRPr sz="2000">
              <a:solidFill>
                <a:schemeClr val="dk1"/>
              </a:solidFill>
              <a:latin typeface="Barlow Light"/>
              <a:ea typeface="Barlow Light"/>
              <a:cs typeface="Barlow Light"/>
              <a:sym typeface="Barlow 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6c2da458b7_3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9" name="Google Shape;1389;g6c2da458b7_3_7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solidFill>
                  <a:schemeClr val="dk1"/>
                </a:solidFill>
                <a:latin typeface="Barlow Light"/>
                <a:ea typeface="Barlow Light"/>
                <a:cs typeface="Barlow Light"/>
                <a:sym typeface="Barlow Light"/>
              </a:rPr>
              <a:t>The majority of the new card users are students and targeting their own spending interest will be a good way to make them forming the habits of using credit cards.</a:t>
            </a:r>
            <a:endParaRPr sz="2000">
              <a:highlight>
                <a:srgbClr val="FFFFFF"/>
              </a:highlight>
              <a:latin typeface="Barlow"/>
              <a:ea typeface="Barlow"/>
              <a:cs typeface="Barlow"/>
              <a:sym typeface="Barlow"/>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6c2da458b7_5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6" name="Google Shape;1416;g6c2da458b7_5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6c2da458b7_5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4" name="Google Shape;1944;g6c2da458b7_5_2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solidFill>
                  <a:schemeClr val="dk1"/>
                </a:solidFill>
                <a:latin typeface="Barlow Light"/>
                <a:ea typeface="Barlow Light"/>
                <a:cs typeface="Barlow Light"/>
                <a:sym typeface="Barlow Light"/>
              </a:rPr>
              <a:t>Customers in cluster1 that use credit cards for small purchases and daily purchases are usually very economical and will be attracted by adding on benefits.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g6c2da458b7_5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2" name="Google Shape;1952;g6c2da458b7_5_3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highlight>
                  <a:srgbClr val="FFFFFF"/>
                </a:highlight>
                <a:latin typeface="Barlow"/>
                <a:ea typeface="Barlow"/>
                <a:cs typeface="Barlow"/>
                <a:sym typeface="Barlow"/>
              </a:rPr>
              <a:t>Having policies like earning a certain amount of bonus points after the customer spends $3,000 on purchases in the first three months from account opening, and that allows them to redeem the points for shopping, travel, or etc. Furthermore, if the customers spend more on traveling, we can also have policies like $300 annual travel credit as reimbursement or double points on travel expenses. Customers in cluster 2 with high spending behaviors care more about their living quality and are willing to spend money on enjoyment.</a:t>
            </a:r>
            <a:endParaRPr sz="2000">
              <a:latin typeface="Barlow"/>
              <a:ea typeface="Barlow"/>
              <a:cs typeface="Barlow"/>
              <a:sym typeface="Barlow"/>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6c2da458b7_5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0" name="Google Shape;1960;g6c2da458b7_5_3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solidFill>
                  <a:schemeClr val="dk1"/>
                </a:solidFill>
                <a:latin typeface="Barlow Light"/>
                <a:ea typeface="Barlow Light"/>
                <a:cs typeface="Barlow Light"/>
                <a:sym typeface="Barlow Light"/>
              </a:rPr>
              <a:t>The majority of the new card users are students and young professionals ,targeting their own spending interest will be a good way to make them forming the habits of using credit cards.</a:t>
            </a:r>
            <a:endParaRPr sz="2000">
              <a:highlight>
                <a:srgbClr val="FFFFFF"/>
              </a:highlight>
              <a:latin typeface="Barlow"/>
              <a:ea typeface="Barlow"/>
              <a:cs typeface="Barlow"/>
              <a:sym typeface="Barlow"/>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6c2da458b7_5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8" name="Google Shape;1968;g6c2da458b7_5_3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solidFill>
                  <a:schemeClr val="dk1"/>
                </a:solidFill>
                <a:latin typeface="Barlow Light"/>
                <a:ea typeface="Barlow Light"/>
                <a:cs typeface="Barlow Light"/>
                <a:sym typeface="Barlow Light"/>
              </a:rPr>
              <a:t>Generalize a comprehensive credit card to target inactive cardholders. People don’t use credit card that often might prefer to use debit cards to prevent from spending too much money or have lots of credit cards to choose from. An all-sided credit card may quality their needs and attract them to use our credit card more often than the others. Customers in cluster 4 is difficult to perceive and offering all-sided strategy will be an appropriate way to target them.</a:t>
            </a:r>
            <a:endParaRPr sz="2000">
              <a:solidFill>
                <a:schemeClr val="dk1"/>
              </a:solidFill>
              <a:latin typeface="Barlow Light"/>
              <a:ea typeface="Barlow Light"/>
              <a:cs typeface="Barlow Light"/>
              <a:sym typeface="Barlow 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6c2da458b7_5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6" name="Google Shape;1976;g6c2da458b7_5_4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000">
                <a:solidFill>
                  <a:schemeClr val="dk1"/>
                </a:solidFill>
                <a:latin typeface="Barlow Light"/>
                <a:ea typeface="Barlow Light"/>
                <a:cs typeface="Barlow Light"/>
                <a:sym typeface="Barlow Light"/>
              </a:rPr>
              <a:t>The majority of the new card users are students and targeting their own spending interest will be a good way to make them forming the habits of using credit cards.</a:t>
            </a:r>
            <a:endParaRPr sz="2000">
              <a:highlight>
                <a:srgbClr val="FFFFFF"/>
              </a:highlight>
              <a:latin typeface="Barlow"/>
              <a:ea typeface="Barlow"/>
              <a:cs typeface="Barlow"/>
              <a:sym typeface="Barlow"/>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1" name="Google Shape;199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c2da458b7_1_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6c2da458b7_1_6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6c2da458b7_1_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1" name="Google Shape;561;g6c2da458b7_1_9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6c2da458b7_0_2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g6c2da458b7_0_2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6c2da458b7_1_1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6c2da458b7_1_13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6c2da458b7_1_2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6" name="Google Shape;926;g6c2da458b7_1_23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c2da458b7_1_1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4" name="Google Shape;934;g6c2da458b7_1_16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32"/>
          <p:cNvSpPr txBox="1">
            <a:spLocks noGrp="1"/>
          </p:cNvSpPr>
          <p:nvPr>
            <p:ph type="ctrTitle"/>
          </p:nvPr>
        </p:nvSpPr>
        <p:spPr>
          <a:xfrm>
            <a:off x="1076325" y="1863600"/>
            <a:ext cx="4962600" cy="14163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800"/>
              <a:buNone/>
              <a:defRPr/>
            </a:lvl1pPr>
            <a:lvl2pPr lvl="1" algn="l" rtl="0">
              <a:lnSpc>
                <a:spcPct val="90000"/>
              </a:lnSpc>
              <a:spcBef>
                <a:spcPts val="0"/>
              </a:spcBef>
              <a:spcAft>
                <a:spcPts val="0"/>
              </a:spcAft>
              <a:buSzPts val="4800"/>
              <a:buNone/>
              <a:defRPr/>
            </a:lvl2pPr>
            <a:lvl3pPr lvl="2" algn="l" rtl="0">
              <a:lnSpc>
                <a:spcPct val="90000"/>
              </a:lnSpc>
              <a:spcBef>
                <a:spcPts val="0"/>
              </a:spcBef>
              <a:spcAft>
                <a:spcPts val="0"/>
              </a:spcAft>
              <a:buSzPts val="4800"/>
              <a:buNone/>
              <a:defRPr/>
            </a:lvl3pPr>
            <a:lvl4pPr lvl="3" algn="l" rtl="0">
              <a:lnSpc>
                <a:spcPct val="90000"/>
              </a:lnSpc>
              <a:spcBef>
                <a:spcPts val="0"/>
              </a:spcBef>
              <a:spcAft>
                <a:spcPts val="0"/>
              </a:spcAft>
              <a:buSzPts val="4800"/>
              <a:buNone/>
              <a:defRPr/>
            </a:lvl4pPr>
            <a:lvl5pPr lvl="4" algn="l" rtl="0">
              <a:lnSpc>
                <a:spcPct val="90000"/>
              </a:lnSpc>
              <a:spcBef>
                <a:spcPts val="0"/>
              </a:spcBef>
              <a:spcAft>
                <a:spcPts val="0"/>
              </a:spcAft>
              <a:buSzPts val="4800"/>
              <a:buNone/>
              <a:defRPr/>
            </a:lvl5pPr>
            <a:lvl6pPr lvl="5" algn="l" rtl="0">
              <a:lnSpc>
                <a:spcPct val="90000"/>
              </a:lnSpc>
              <a:spcBef>
                <a:spcPts val="0"/>
              </a:spcBef>
              <a:spcAft>
                <a:spcPts val="0"/>
              </a:spcAft>
              <a:buSzPts val="4800"/>
              <a:buNone/>
              <a:defRPr/>
            </a:lvl6pPr>
            <a:lvl7pPr lvl="6" algn="l" rtl="0">
              <a:lnSpc>
                <a:spcPct val="90000"/>
              </a:lnSpc>
              <a:spcBef>
                <a:spcPts val="0"/>
              </a:spcBef>
              <a:spcAft>
                <a:spcPts val="0"/>
              </a:spcAft>
              <a:buSzPts val="4800"/>
              <a:buNone/>
              <a:defRPr/>
            </a:lvl7pPr>
            <a:lvl8pPr lvl="7" algn="l" rtl="0">
              <a:lnSpc>
                <a:spcPct val="90000"/>
              </a:lnSpc>
              <a:spcBef>
                <a:spcPts val="0"/>
              </a:spcBef>
              <a:spcAft>
                <a:spcPts val="0"/>
              </a:spcAft>
              <a:buSzPts val="4800"/>
              <a:buNone/>
              <a:defRPr/>
            </a:lvl8pPr>
            <a:lvl9pPr lvl="8" algn="l" rtl="0">
              <a:lnSpc>
                <a:spcPct val="90000"/>
              </a:lnSpc>
              <a:spcBef>
                <a:spcPts val="0"/>
              </a:spcBef>
              <a:spcAft>
                <a:spcPts val="0"/>
              </a:spcAft>
              <a:buSzPts val="4800"/>
              <a:buNone/>
              <a:defRPr/>
            </a:lvl9pPr>
          </a:lstStyle>
          <a:p>
            <a:endParaRPr/>
          </a:p>
        </p:txBody>
      </p:sp>
      <p:sp>
        <p:nvSpPr>
          <p:cNvPr id="11" name="Google Shape;11;p3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
        <p:cNvGrpSpPr/>
        <p:nvPr/>
      </p:nvGrpSpPr>
      <p:grpSpPr>
        <a:xfrm>
          <a:off x="0" y="0"/>
          <a:ext cx="0" cy="0"/>
          <a:chOff x="0" y="0"/>
          <a:chExt cx="0" cy="0"/>
        </a:xfrm>
      </p:grpSpPr>
      <p:sp>
        <p:nvSpPr>
          <p:cNvPr id="13" name="Google Shape;13;p33"/>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33"/>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3"/>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SzPts val="4800"/>
              <a:buNone/>
              <a:defRPr/>
            </a:lvl1pPr>
            <a:lvl2pPr lvl="1" algn="l" rtl="0">
              <a:lnSpc>
                <a:spcPct val="80000"/>
              </a:lnSpc>
              <a:spcBef>
                <a:spcPts val="0"/>
              </a:spcBef>
              <a:spcAft>
                <a:spcPts val="0"/>
              </a:spcAft>
              <a:buSzPts val="4800"/>
              <a:buNone/>
              <a:defRPr/>
            </a:lvl2pPr>
            <a:lvl3pPr lvl="2" algn="l" rtl="0">
              <a:lnSpc>
                <a:spcPct val="80000"/>
              </a:lnSpc>
              <a:spcBef>
                <a:spcPts val="0"/>
              </a:spcBef>
              <a:spcAft>
                <a:spcPts val="0"/>
              </a:spcAft>
              <a:buSzPts val="4800"/>
              <a:buNone/>
              <a:defRPr/>
            </a:lvl3pPr>
            <a:lvl4pPr lvl="3" algn="l" rtl="0">
              <a:lnSpc>
                <a:spcPct val="80000"/>
              </a:lnSpc>
              <a:spcBef>
                <a:spcPts val="0"/>
              </a:spcBef>
              <a:spcAft>
                <a:spcPts val="0"/>
              </a:spcAft>
              <a:buSzPts val="4800"/>
              <a:buNone/>
              <a:defRPr/>
            </a:lvl4pPr>
            <a:lvl5pPr lvl="4" algn="l" rtl="0">
              <a:lnSpc>
                <a:spcPct val="80000"/>
              </a:lnSpc>
              <a:spcBef>
                <a:spcPts val="0"/>
              </a:spcBef>
              <a:spcAft>
                <a:spcPts val="0"/>
              </a:spcAft>
              <a:buSzPts val="4800"/>
              <a:buNone/>
              <a:defRPr/>
            </a:lvl5pPr>
            <a:lvl6pPr lvl="5" algn="l" rtl="0">
              <a:lnSpc>
                <a:spcPct val="80000"/>
              </a:lnSpc>
              <a:spcBef>
                <a:spcPts val="0"/>
              </a:spcBef>
              <a:spcAft>
                <a:spcPts val="0"/>
              </a:spcAft>
              <a:buSzPts val="4800"/>
              <a:buNone/>
              <a:defRPr/>
            </a:lvl6pPr>
            <a:lvl7pPr lvl="6" algn="l" rtl="0">
              <a:lnSpc>
                <a:spcPct val="80000"/>
              </a:lnSpc>
              <a:spcBef>
                <a:spcPts val="0"/>
              </a:spcBef>
              <a:spcAft>
                <a:spcPts val="0"/>
              </a:spcAft>
              <a:buSzPts val="4800"/>
              <a:buNone/>
              <a:defRPr/>
            </a:lvl7pPr>
            <a:lvl8pPr lvl="7" algn="l" rtl="0">
              <a:lnSpc>
                <a:spcPct val="80000"/>
              </a:lnSpc>
              <a:spcBef>
                <a:spcPts val="0"/>
              </a:spcBef>
              <a:spcAft>
                <a:spcPts val="0"/>
              </a:spcAft>
              <a:buSzPts val="4800"/>
              <a:buNone/>
              <a:defRPr/>
            </a:lvl8pPr>
            <a:lvl9pPr lvl="8" algn="l" rtl="0">
              <a:lnSpc>
                <a:spcPct val="80000"/>
              </a:lnSpc>
              <a:spcBef>
                <a:spcPts val="0"/>
              </a:spcBef>
              <a:spcAft>
                <a:spcPts val="0"/>
              </a:spcAft>
              <a:buSzPts val="4800"/>
              <a:buNone/>
              <a:defRPr/>
            </a:lvl9pPr>
          </a:lstStyle>
          <a:p>
            <a:endParaRPr/>
          </a:p>
        </p:txBody>
      </p:sp>
      <p:sp>
        <p:nvSpPr>
          <p:cNvPr id="16" name="Google Shape;16;p33"/>
          <p:cNvSpPr txBox="1">
            <a:spLocks noGrp="1"/>
          </p:cNvSpPr>
          <p:nvPr>
            <p:ph type="body" idx="1"/>
          </p:nvPr>
        </p:nvSpPr>
        <p:spPr>
          <a:xfrm>
            <a:off x="457200" y="1995750"/>
            <a:ext cx="2682600" cy="2679000"/>
          </a:xfrm>
          <a:prstGeom prst="rect">
            <a:avLst/>
          </a:prstGeom>
          <a:noFill/>
          <a:ln>
            <a:noFill/>
          </a:ln>
        </p:spPr>
        <p:txBody>
          <a:bodyPr spcFirstLastPara="1" wrap="square" lIns="0" tIns="0" rIns="0" bIns="0" anchor="t" anchorCtr="0">
            <a:noAutofit/>
          </a:bodyPr>
          <a:lstStyle>
            <a:lvl1pPr marL="457200" lvl="0" indent="-342900" algn="l" rtl="0">
              <a:lnSpc>
                <a:spcPct val="110000"/>
              </a:lnSpc>
              <a:spcBef>
                <a:spcPts val="600"/>
              </a:spcBef>
              <a:spcAft>
                <a:spcPts val="0"/>
              </a:spcAft>
              <a:buSzPts val="1800"/>
              <a:buChar char="▸"/>
              <a:defRPr sz="1800"/>
            </a:lvl1pPr>
            <a:lvl2pPr marL="914400" lvl="1" indent="-342900" algn="l" rtl="0">
              <a:lnSpc>
                <a:spcPct val="110000"/>
              </a:lnSpc>
              <a:spcBef>
                <a:spcPts val="600"/>
              </a:spcBef>
              <a:spcAft>
                <a:spcPts val="0"/>
              </a:spcAft>
              <a:buSzPts val="1800"/>
              <a:buChar char="▹"/>
              <a:defRPr sz="1800"/>
            </a:lvl2pPr>
            <a:lvl3pPr marL="1371600" lvl="2" indent="-342900" algn="l" rtl="0">
              <a:lnSpc>
                <a:spcPct val="110000"/>
              </a:lnSpc>
              <a:spcBef>
                <a:spcPts val="600"/>
              </a:spcBef>
              <a:spcAft>
                <a:spcPts val="0"/>
              </a:spcAft>
              <a:buSzPts val="1800"/>
              <a:buChar char="▹"/>
              <a:defRPr sz="1800"/>
            </a:lvl3pPr>
            <a:lvl4pPr marL="1828800" lvl="3" indent="-342900" algn="l" rtl="0">
              <a:lnSpc>
                <a:spcPct val="110000"/>
              </a:lnSpc>
              <a:spcBef>
                <a:spcPts val="600"/>
              </a:spcBef>
              <a:spcAft>
                <a:spcPts val="0"/>
              </a:spcAft>
              <a:buSzPts val="1800"/>
              <a:buChar char="▹"/>
              <a:defRPr sz="1800"/>
            </a:lvl4pPr>
            <a:lvl5pPr marL="2286000" lvl="4" indent="-342900" algn="l" rtl="0">
              <a:lnSpc>
                <a:spcPct val="110000"/>
              </a:lnSpc>
              <a:spcBef>
                <a:spcPts val="600"/>
              </a:spcBef>
              <a:spcAft>
                <a:spcPts val="0"/>
              </a:spcAft>
              <a:buSzPts val="1800"/>
              <a:buChar char="▹"/>
              <a:defRPr sz="1800"/>
            </a:lvl5pPr>
            <a:lvl6pPr marL="2743200" lvl="5" indent="-342900" algn="l" rtl="0">
              <a:lnSpc>
                <a:spcPct val="110000"/>
              </a:lnSpc>
              <a:spcBef>
                <a:spcPts val="600"/>
              </a:spcBef>
              <a:spcAft>
                <a:spcPts val="0"/>
              </a:spcAft>
              <a:buSzPts val="1800"/>
              <a:buChar char="▹"/>
              <a:defRPr sz="1800"/>
            </a:lvl6pPr>
            <a:lvl7pPr marL="3200400" lvl="6" indent="-342900" algn="l" rtl="0">
              <a:lnSpc>
                <a:spcPct val="110000"/>
              </a:lnSpc>
              <a:spcBef>
                <a:spcPts val="600"/>
              </a:spcBef>
              <a:spcAft>
                <a:spcPts val="0"/>
              </a:spcAft>
              <a:buSzPts val="1800"/>
              <a:buChar char="▹"/>
              <a:defRPr sz="1800"/>
            </a:lvl7pPr>
            <a:lvl8pPr marL="3657600" lvl="7" indent="-342900" algn="l" rtl="0">
              <a:lnSpc>
                <a:spcPct val="110000"/>
              </a:lnSpc>
              <a:spcBef>
                <a:spcPts val="600"/>
              </a:spcBef>
              <a:spcAft>
                <a:spcPts val="0"/>
              </a:spcAft>
              <a:buSzPts val="1800"/>
              <a:buChar char="▹"/>
              <a:defRPr sz="1800"/>
            </a:lvl8pPr>
            <a:lvl9pPr marL="4114800" lvl="8" indent="-342900" algn="l" rtl="0">
              <a:lnSpc>
                <a:spcPct val="110000"/>
              </a:lnSpc>
              <a:spcBef>
                <a:spcPts val="600"/>
              </a:spcBef>
              <a:spcAft>
                <a:spcPts val="0"/>
              </a:spcAft>
              <a:buSzPts val="1800"/>
              <a:buChar char="▹"/>
              <a:defRPr sz="1800"/>
            </a:lvl9pPr>
          </a:lstStyle>
          <a:p>
            <a:endParaRPr/>
          </a:p>
        </p:txBody>
      </p:sp>
      <p:sp>
        <p:nvSpPr>
          <p:cNvPr id="17" name="Google Shape;17;p33"/>
          <p:cNvSpPr txBox="1">
            <a:spLocks noGrp="1"/>
          </p:cNvSpPr>
          <p:nvPr>
            <p:ph type="body" idx="2"/>
          </p:nvPr>
        </p:nvSpPr>
        <p:spPr>
          <a:xfrm>
            <a:off x="3415578" y="1995750"/>
            <a:ext cx="2682600" cy="2679000"/>
          </a:xfrm>
          <a:prstGeom prst="rect">
            <a:avLst/>
          </a:prstGeom>
          <a:noFill/>
          <a:ln>
            <a:noFill/>
          </a:ln>
        </p:spPr>
        <p:txBody>
          <a:bodyPr spcFirstLastPara="1" wrap="square" lIns="0" tIns="0" rIns="0" bIns="0" anchor="t" anchorCtr="0">
            <a:noAutofit/>
          </a:bodyPr>
          <a:lstStyle>
            <a:lvl1pPr marL="457200" lvl="0" indent="-342900" algn="l" rtl="0">
              <a:lnSpc>
                <a:spcPct val="110000"/>
              </a:lnSpc>
              <a:spcBef>
                <a:spcPts val="600"/>
              </a:spcBef>
              <a:spcAft>
                <a:spcPts val="0"/>
              </a:spcAft>
              <a:buSzPts val="1800"/>
              <a:buChar char="▸"/>
              <a:defRPr sz="1800"/>
            </a:lvl1pPr>
            <a:lvl2pPr marL="914400" lvl="1" indent="-342900" algn="l" rtl="0">
              <a:lnSpc>
                <a:spcPct val="110000"/>
              </a:lnSpc>
              <a:spcBef>
                <a:spcPts val="600"/>
              </a:spcBef>
              <a:spcAft>
                <a:spcPts val="0"/>
              </a:spcAft>
              <a:buSzPts val="1800"/>
              <a:buChar char="▹"/>
              <a:defRPr sz="1800"/>
            </a:lvl2pPr>
            <a:lvl3pPr marL="1371600" lvl="2" indent="-342900" algn="l" rtl="0">
              <a:lnSpc>
                <a:spcPct val="110000"/>
              </a:lnSpc>
              <a:spcBef>
                <a:spcPts val="600"/>
              </a:spcBef>
              <a:spcAft>
                <a:spcPts val="0"/>
              </a:spcAft>
              <a:buSzPts val="1800"/>
              <a:buChar char="▹"/>
              <a:defRPr sz="1800"/>
            </a:lvl3pPr>
            <a:lvl4pPr marL="1828800" lvl="3" indent="-342900" algn="l" rtl="0">
              <a:lnSpc>
                <a:spcPct val="110000"/>
              </a:lnSpc>
              <a:spcBef>
                <a:spcPts val="600"/>
              </a:spcBef>
              <a:spcAft>
                <a:spcPts val="0"/>
              </a:spcAft>
              <a:buSzPts val="1800"/>
              <a:buChar char="▹"/>
              <a:defRPr sz="1800"/>
            </a:lvl4pPr>
            <a:lvl5pPr marL="2286000" lvl="4" indent="-342900" algn="l" rtl="0">
              <a:lnSpc>
                <a:spcPct val="110000"/>
              </a:lnSpc>
              <a:spcBef>
                <a:spcPts val="600"/>
              </a:spcBef>
              <a:spcAft>
                <a:spcPts val="0"/>
              </a:spcAft>
              <a:buSzPts val="1800"/>
              <a:buChar char="▹"/>
              <a:defRPr sz="1800"/>
            </a:lvl5pPr>
            <a:lvl6pPr marL="2743200" lvl="5" indent="-342900" algn="l" rtl="0">
              <a:lnSpc>
                <a:spcPct val="110000"/>
              </a:lnSpc>
              <a:spcBef>
                <a:spcPts val="600"/>
              </a:spcBef>
              <a:spcAft>
                <a:spcPts val="0"/>
              </a:spcAft>
              <a:buSzPts val="1800"/>
              <a:buChar char="▹"/>
              <a:defRPr sz="1800"/>
            </a:lvl6pPr>
            <a:lvl7pPr marL="3200400" lvl="6" indent="-342900" algn="l" rtl="0">
              <a:lnSpc>
                <a:spcPct val="110000"/>
              </a:lnSpc>
              <a:spcBef>
                <a:spcPts val="600"/>
              </a:spcBef>
              <a:spcAft>
                <a:spcPts val="0"/>
              </a:spcAft>
              <a:buSzPts val="1800"/>
              <a:buChar char="▹"/>
              <a:defRPr sz="1800"/>
            </a:lvl7pPr>
            <a:lvl8pPr marL="3657600" lvl="7" indent="-342900" algn="l" rtl="0">
              <a:lnSpc>
                <a:spcPct val="110000"/>
              </a:lnSpc>
              <a:spcBef>
                <a:spcPts val="600"/>
              </a:spcBef>
              <a:spcAft>
                <a:spcPts val="0"/>
              </a:spcAft>
              <a:buSzPts val="1800"/>
              <a:buChar char="▹"/>
              <a:defRPr sz="1800"/>
            </a:lvl8pPr>
            <a:lvl9pPr marL="4114800" lvl="8" indent="-342900" algn="l" rtl="0">
              <a:lnSpc>
                <a:spcPct val="110000"/>
              </a:lnSpc>
              <a:spcBef>
                <a:spcPts val="600"/>
              </a:spcBef>
              <a:spcAft>
                <a:spcPts val="0"/>
              </a:spcAft>
              <a:buSzPts val="1800"/>
              <a:buChar char="▹"/>
              <a:defRPr sz="1800"/>
            </a:lvl9pPr>
          </a:lstStyle>
          <a:p>
            <a:endParaRPr/>
          </a:p>
        </p:txBody>
      </p:sp>
      <p:sp>
        <p:nvSpPr>
          <p:cNvPr id="18" name="Google Shape;18;p3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
        <p:cNvGrpSpPr/>
        <p:nvPr/>
      </p:nvGrpSpPr>
      <p:grpSpPr>
        <a:xfrm>
          <a:off x="0" y="0"/>
          <a:ext cx="0" cy="0"/>
          <a:chOff x="0" y="0"/>
          <a:chExt cx="0" cy="0"/>
        </a:xfrm>
      </p:grpSpPr>
      <p:sp>
        <p:nvSpPr>
          <p:cNvPr id="20" name="Google Shape;20;p34"/>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2"/>
        <p:cNvGrpSpPr/>
        <p:nvPr/>
      </p:nvGrpSpPr>
      <p:grpSpPr>
        <a:xfrm>
          <a:off x="0" y="0"/>
          <a:ext cx="0" cy="0"/>
          <a:chOff x="0" y="0"/>
          <a:chExt cx="0" cy="0"/>
        </a:xfrm>
      </p:grpSpPr>
      <p:sp>
        <p:nvSpPr>
          <p:cNvPr id="23" name="Google Shape;23;p35"/>
          <p:cNvSpPr txBox="1">
            <a:spLocks noGrp="1"/>
          </p:cNvSpPr>
          <p:nvPr>
            <p:ph type="ctrTitle"/>
          </p:nvPr>
        </p:nvSpPr>
        <p:spPr>
          <a:xfrm>
            <a:off x="1085850" y="2031025"/>
            <a:ext cx="4676700" cy="1159800"/>
          </a:xfrm>
          <a:prstGeom prst="rect">
            <a:avLst/>
          </a:prstGeom>
          <a:noFill/>
          <a:ln>
            <a:noFill/>
          </a:ln>
        </p:spPr>
        <p:txBody>
          <a:bodyPr spcFirstLastPara="1" wrap="square" lIns="0" tIns="0" rIns="0" bIns="0" anchor="b" anchorCtr="0">
            <a:noAutofit/>
          </a:bodyPr>
          <a:lstStyle>
            <a:lvl1pPr lvl="0" algn="l" rtl="0">
              <a:lnSpc>
                <a:spcPct val="80000"/>
              </a:lnSpc>
              <a:spcBef>
                <a:spcPts val="0"/>
              </a:spcBef>
              <a:spcAft>
                <a:spcPts val="0"/>
              </a:spcAft>
              <a:buSzPts val="4800"/>
              <a:buNone/>
              <a:defRPr sz="4800"/>
            </a:lvl1pPr>
            <a:lvl2pPr lvl="1" algn="l" rtl="0">
              <a:lnSpc>
                <a:spcPct val="80000"/>
              </a:lnSpc>
              <a:spcBef>
                <a:spcPts val="0"/>
              </a:spcBef>
              <a:spcAft>
                <a:spcPts val="0"/>
              </a:spcAft>
              <a:buSzPts val="4800"/>
              <a:buNone/>
              <a:defRPr sz="4800"/>
            </a:lvl2pPr>
            <a:lvl3pPr lvl="2" algn="l" rtl="0">
              <a:lnSpc>
                <a:spcPct val="80000"/>
              </a:lnSpc>
              <a:spcBef>
                <a:spcPts val="0"/>
              </a:spcBef>
              <a:spcAft>
                <a:spcPts val="0"/>
              </a:spcAft>
              <a:buSzPts val="4800"/>
              <a:buNone/>
              <a:defRPr sz="4800"/>
            </a:lvl3pPr>
            <a:lvl4pPr lvl="3" algn="l" rtl="0">
              <a:lnSpc>
                <a:spcPct val="80000"/>
              </a:lnSpc>
              <a:spcBef>
                <a:spcPts val="0"/>
              </a:spcBef>
              <a:spcAft>
                <a:spcPts val="0"/>
              </a:spcAft>
              <a:buSzPts val="4800"/>
              <a:buNone/>
              <a:defRPr sz="4800"/>
            </a:lvl4pPr>
            <a:lvl5pPr lvl="4" algn="l" rtl="0">
              <a:lnSpc>
                <a:spcPct val="80000"/>
              </a:lnSpc>
              <a:spcBef>
                <a:spcPts val="0"/>
              </a:spcBef>
              <a:spcAft>
                <a:spcPts val="0"/>
              </a:spcAft>
              <a:buSzPts val="4800"/>
              <a:buNone/>
              <a:defRPr sz="4800"/>
            </a:lvl5pPr>
            <a:lvl6pPr lvl="5" algn="l" rtl="0">
              <a:lnSpc>
                <a:spcPct val="80000"/>
              </a:lnSpc>
              <a:spcBef>
                <a:spcPts val="0"/>
              </a:spcBef>
              <a:spcAft>
                <a:spcPts val="0"/>
              </a:spcAft>
              <a:buSzPts val="4800"/>
              <a:buNone/>
              <a:defRPr sz="4800"/>
            </a:lvl6pPr>
            <a:lvl7pPr lvl="6" algn="l" rtl="0">
              <a:lnSpc>
                <a:spcPct val="80000"/>
              </a:lnSpc>
              <a:spcBef>
                <a:spcPts val="0"/>
              </a:spcBef>
              <a:spcAft>
                <a:spcPts val="0"/>
              </a:spcAft>
              <a:buSzPts val="4800"/>
              <a:buNone/>
              <a:defRPr sz="4800"/>
            </a:lvl7pPr>
            <a:lvl8pPr lvl="7" algn="l" rtl="0">
              <a:lnSpc>
                <a:spcPct val="80000"/>
              </a:lnSpc>
              <a:spcBef>
                <a:spcPts val="0"/>
              </a:spcBef>
              <a:spcAft>
                <a:spcPts val="0"/>
              </a:spcAft>
              <a:buSzPts val="4800"/>
              <a:buNone/>
              <a:defRPr sz="4800"/>
            </a:lvl8pPr>
            <a:lvl9pPr lvl="8" algn="l" rtl="0">
              <a:lnSpc>
                <a:spcPct val="80000"/>
              </a:lnSpc>
              <a:spcBef>
                <a:spcPts val="0"/>
              </a:spcBef>
              <a:spcAft>
                <a:spcPts val="0"/>
              </a:spcAft>
              <a:buSzPts val="4800"/>
              <a:buNone/>
              <a:defRPr sz="4800"/>
            </a:lvl9pPr>
          </a:lstStyle>
          <a:p>
            <a:endParaRPr/>
          </a:p>
        </p:txBody>
      </p:sp>
      <p:sp>
        <p:nvSpPr>
          <p:cNvPr id="24" name="Google Shape;24;p35"/>
          <p:cNvSpPr txBox="1">
            <a:spLocks noGrp="1"/>
          </p:cNvSpPr>
          <p:nvPr>
            <p:ph type="subTitle" idx="1"/>
          </p:nvPr>
        </p:nvSpPr>
        <p:spPr>
          <a:xfrm>
            <a:off x="1085850" y="3287726"/>
            <a:ext cx="4676700" cy="383700"/>
          </a:xfrm>
          <a:prstGeom prst="rect">
            <a:avLst/>
          </a:prstGeom>
          <a:noFill/>
          <a:ln>
            <a:noFill/>
          </a:ln>
        </p:spPr>
        <p:txBody>
          <a:bodyPr spcFirstLastPara="1" wrap="square" lIns="0" tIns="0" rIns="0" bIns="0" anchor="t" anchorCtr="0">
            <a:noAutofit/>
          </a:bodyPr>
          <a:lstStyle>
            <a:lvl1pPr lvl="0" algn="l" rtl="0">
              <a:lnSpc>
                <a:spcPct val="110000"/>
              </a:lnSpc>
              <a:spcBef>
                <a:spcPts val="0"/>
              </a:spcBef>
              <a:spcAft>
                <a:spcPts val="0"/>
              </a:spcAft>
              <a:buClr>
                <a:schemeClr val="dk2"/>
              </a:buClr>
              <a:buSzPts val="1800"/>
              <a:buNone/>
              <a:defRPr>
                <a:solidFill>
                  <a:schemeClr val="dk2"/>
                </a:solidFill>
              </a:defRPr>
            </a:lvl1pPr>
            <a:lvl2pPr lvl="1" algn="l" rtl="0">
              <a:lnSpc>
                <a:spcPct val="110000"/>
              </a:lnSpc>
              <a:spcBef>
                <a:spcPts val="0"/>
              </a:spcBef>
              <a:spcAft>
                <a:spcPts val="0"/>
              </a:spcAft>
              <a:buClr>
                <a:schemeClr val="dk2"/>
              </a:buClr>
              <a:buSzPts val="3000"/>
              <a:buNone/>
              <a:defRPr sz="3000">
                <a:solidFill>
                  <a:schemeClr val="dk2"/>
                </a:solidFill>
              </a:defRPr>
            </a:lvl2pPr>
            <a:lvl3pPr lvl="2" algn="l" rtl="0">
              <a:lnSpc>
                <a:spcPct val="110000"/>
              </a:lnSpc>
              <a:spcBef>
                <a:spcPts val="0"/>
              </a:spcBef>
              <a:spcAft>
                <a:spcPts val="0"/>
              </a:spcAft>
              <a:buClr>
                <a:schemeClr val="dk2"/>
              </a:buClr>
              <a:buSzPts val="3000"/>
              <a:buNone/>
              <a:defRPr sz="3000">
                <a:solidFill>
                  <a:schemeClr val="dk2"/>
                </a:solidFill>
              </a:defRPr>
            </a:lvl3pPr>
            <a:lvl4pPr lvl="3" algn="l" rtl="0">
              <a:lnSpc>
                <a:spcPct val="110000"/>
              </a:lnSpc>
              <a:spcBef>
                <a:spcPts val="0"/>
              </a:spcBef>
              <a:spcAft>
                <a:spcPts val="0"/>
              </a:spcAft>
              <a:buClr>
                <a:schemeClr val="dk2"/>
              </a:buClr>
              <a:buSzPts val="3000"/>
              <a:buNone/>
              <a:defRPr sz="3000">
                <a:solidFill>
                  <a:schemeClr val="dk2"/>
                </a:solidFill>
              </a:defRPr>
            </a:lvl4pPr>
            <a:lvl5pPr lvl="4" algn="l" rtl="0">
              <a:lnSpc>
                <a:spcPct val="110000"/>
              </a:lnSpc>
              <a:spcBef>
                <a:spcPts val="0"/>
              </a:spcBef>
              <a:spcAft>
                <a:spcPts val="0"/>
              </a:spcAft>
              <a:buClr>
                <a:schemeClr val="dk2"/>
              </a:buClr>
              <a:buSzPts val="3000"/>
              <a:buNone/>
              <a:defRPr sz="3000">
                <a:solidFill>
                  <a:schemeClr val="dk2"/>
                </a:solidFill>
              </a:defRPr>
            </a:lvl5pPr>
            <a:lvl6pPr lvl="5" algn="l" rtl="0">
              <a:lnSpc>
                <a:spcPct val="110000"/>
              </a:lnSpc>
              <a:spcBef>
                <a:spcPts val="0"/>
              </a:spcBef>
              <a:spcAft>
                <a:spcPts val="0"/>
              </a:spcAft>
              <a:buClr>
                <a:schemeClr val="dk2"/>
              </a:buClr>
              <a:buSzPts val="3000"/>
              <a:buNone/>
              <a:defRPr sz="3000">
                <a:solidFill>
                  <a:schemeClr val="dk2"/>
                </a:solidFill>
              </a:defRPr>
            </a:lvl6pPr>
            <a:lvl7pPr lvl="6" algn="l" rtl="0">
              <a:lnSpc>
                <a:spcPct val="110000"/>
              </a:lnSpc>
              <a:spcBef>
                <a:spcPts val="0"/>
              </a:spcBef>
              <a:spcAft>
                <a:spcPts val="0"/>
              </a:spcAft>
              <a:buClr>
                <a:schemeClr val="dk2"/>
              </a:buClr>
              <a:buSzPts val="3000"/>
              <a:buNone/>
              <a:defRPr sz="3000">
                <a:solidFill>
                  <a:schemeClr val="dk2"/>
                </a:solidFill>
              </a:defRPr>
            </a:lvl7pPr>
            <a:lvl8pPr lvl="7" algn="l" rtl="0">
              <a:lnSpc>
                <a:spcPct val="110000"/>
              </a:lnSpc>
              <a:spcBef>
                <a:spcPts val="0"/>
              </a:spcBef>
              <a:spcAft>
                <a:spcPts val="0"/>
              </a:spcAft>
              <a:buClr>
                <a:schemeClr val="dk2"/>
              </a:buClr>
              <a:buSzPts val="3000"/>
              <a:buNone/>
              <a:defRPr sz="3000">
                <a:solidFill>
                  <a:schemeClr val="dk2"/>
                </a:solidFill>
              </a:defRPr>
            </a:lvl8pPr>
            <a:lvl9pPr lvl="8" algn="l" rtl="0">
              <a:lnSpc>
                <a:spcPct val="110000"/>
              </a:lnSpc>
              <a:spcBef>
                <a:spcPts val="0"/>
              </a:spcBef>
              <a:spcAft>
                <a:spcPts val="0"/>
              </a:spcAft>
              <a:buClr>
                <a:schemeClr val="dk2"/>
              </a:buClr>
              <a:buSzPts val="3000"/>
              <a:buNone/>
              <a:defRPr sz="3000">
                <a:solidFill>
                  <a:schemeClr val="dk2"/>
                </a:solidFill>
              </a:defRPr>
            </a:lvl9pPr>
          </a:lstStyle>
          <a:p>
            <a:endParaRPr/>
          </a:p>
        </p:txBody>
      </p:sp>
      <p:sp>
        <p:nvSpPr>
          <p:cNvPr id="25" name="Google Shape;25;p35"/>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26"/>
        <p:cNvGrpSpPr/>
        <p:nvPr/>
      </p:nvGrpSpPr>
      <p:grpSpPr>
        <a:xfrm>
          <a:off x="0" y="0"/>
          <a:ext cx="0" cy="0"/>
          <a:chOff x="0" y="0"/>
          <a:chExt cx="0" cy="0"/>
        </a:xfrm>
      </p:grpSpPr>
      <p:sp>
        <p:nvSpPr>
          <p:cNvPr id="27" name="Google Shape;27;p36"/>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6"/>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6"/>
          <p:cNvSpPr txBox="1">
            <a:spLocks noGrp="1"/>
          </p:cNvSpPr>
          <p:nvPr>
            <p:ph type="body" idx="1"/>
          </p:nvPr>
        </p:nvSpPr>
        <p:spPr>
          <a:xfrm>
            <a:off x="1039050" y="1028325"/>
            <a:ext cx="4742700" cy="3579900"/>
          </a:xfrm>
          <a:prstGeom prst="rect">
            <a:avLst/>
          </a:prstGeom>
          <a:noFill/>
          <a:ln>
            <a:noFill/>
          </a:ln>
        </p:spPr>
        <p:txBody>
          <a:bodyPr spcFirstLastPara="1" wrap="square" lIns="0" tIns="0" rIns="0" bIns="0" anchor="t" anchorCtr="0">
            <a:noAutofit/>
          </a:bodyPr>
          <a:lstStyle>
            <a:lvl1pPr marL="457200" lvl="0" indent="-431800" algn="l" rtl="0">
              <a:lnSpc>
                <a:spcPct val="110000"/>
              </a:lnSpc>
              <a:spcBef>
                <a:spcPts val="600"/>
              </a:spcBef>
              <a:spcAft>
                <a:spcPts val="0"/>
              </a:spcAft>
              <a:buClr>
                <a:schemeClr val="lt1"/>
              </a:buClr>
              <a:buSzPts val="3200"/>
              <a:buChar char="▸"/>
              <a:defRPr sz="3200">
                <a:solidFill>
                  <a:schemeClr val="lt1"/>
                </a:solidFill>
              </a:defRPr>
            </a:lvl1pPr>
            <a:lvl2pPr marL="914400" lvl="1" indent="-431800" algn="l" rtl="0">
              <a:lnSpc>
                <a:spcPct val="110000"/>
              </a:lnSpc>
              <a:spcBef>
                <a:spcPts val="600"/>
              </a:spcBef>
              <a:spcAft>
                <a:spcPts val="0"/>
              </a:spcAft>
              <a:buClr>
                <a:schemeClr val="lt1"/>
              </a:buClr>
              <a:buSzPts val="3200"/>
              <a:buChar char="▹"/>
              <a:defRPr sz="3200">
                <a:solidFill>
                  <a:schemeClr val="lt1"/>
                </a:solidFill>
              </a:defRPr>
            </a:lvl2pPr>
            <a:lvl3pPr marL="1371600" lvl="2" indent="-431800" algn="l" rtl="0">
              <a:lnSpc>
                <a:spcPct val="110000"/>
              </a:lnSpc>
              <a:spcBef>
                <a:spcPts val="600"/>
              </a:spcBef>
              <a:spcAft>
                <a:spcPts val="0"/>
              </a:spcAft>
              <a:buClr>
                <a:schemeClr val="lt1"/>
              </a:buClr>
              <a:buSzPts val="3200"/>
              <a:buChar char="▹"/>
              <a:defRPr sz="3200">
                <a:solidFill>
                  <a:schemeClr val="lt1"/>
                </a:solidFill>
              </a:defRPr>
            </a:lvl3pPr>
            <a:lvl4pPr marL="1828800" lvl="3" indent="-431800" algn="l" rtl="0">
              <a:lnSpc>
                <a:spcPct val="110000"/>
              </a:lnSpc>
              <a:spcBef>
                <a:spcPts val="600"/>
              </a:spcBef>
              <a:spcAft>
                <a:spcPts val="0"/>
              </a:spcAft>
              <a:buClr>
                <a:schemeClr val="lt1"/>
              </a:buClr>
              <a:buSzPts val="3200"/>
              <a:buChar char="▹"/>
              <a:defRPr sz="3200">
                <a:solidFill>
                  <a:schemeClr val="lt1"/>
                </a:solidFill>
              </a:defRPr>
            </a:lvl4pPr>
            <a:lvl5pPr marL="2286000" lvl="4" indent="-431800" algn="l" rtl="0">
              <a:lnSpc>
                <a:spcPct val="110000"/>
              </a:lnSpc>
              <a:spcBef>
                <a:spcPts val="600"/>
              </a:spcBef>
              <a:spcAft>
                <a:spcPts val="0"/>
              </a:spcAft>
              <a:buClr>
                <a:schemeClr val="lt1"/>
              </a:buClr>
              <a:buSzPts val="3200"/>
              <a:buChar char="▹"/>
              <a:defRPr sz="3200">
                <a:solidFill>
                  <a:schemeClr val="lt1"/>
                </a:solidFill>
              </a:defRPr>
            </a:lvl5pPr>
            <a:lvl6pPr marL="2743200" lvl="5" indent="-431800" algn="l" rtl="0">
              <a:lnSpc>
                <a:spcPct val="110000"/>
              </a:lnSpc>
              <a:spcBef>
                <a:spcPts val="600"/>
              </a:spcBef>
              <a:spcAft>
                <a:spcPts val="0"/>
              </a:spcAft>
              <a:buClr>
                <a:schemeClr val="lt1"/>
              </a:buClr>
              <a:buSzPts val="3200"/>
              <a:buChar char="▹"/>
              <a:defRPr sz="3200">
                <a:solidFill>
                  <a:schemeClr val="lt1"/>
                </a:solidFill>
              </a:defRPr>
            </a:lvl6pPr>
            <a:lvl7pPr marL="3200400" lvl="6" indent="-431800" algn="l" rtl="0">
              <a:lnSpc>
                <a:spcPct val="110000"/>
              </a:lnSpc>
              <a:spcBef>
                <a:spcPts val="600"/>
              </a:spcBef>
              <a:spcAft>
                <a:spcPts val="0"/>
              </a:spcAft>
              <a:buClr>
                <a:schemeClr val="lt1"/>
              </a:buClr>
              <a:buSzPts val="3200"/>
              <a:buChar char="▹"/>
              <a:defRPr sz="3200">
                <a:solidFill>
                  <a:schemeClr val="lt1"/>
                </a:solidFill>
              </a:defRPr>
            </a:lvl7pPr>
            <a:lvl8pPr marL="3657600" lvl="7" indent="-431800" algn="l" rtl="0">
              <a:lnSpc>
                <a:spcPct val="110000"/>
              </a:lnSpc>
              <a:spcBef>
                <a:spcPts val="600"/>
              </a:spcBef>
              <a:spcAft>
                <a:spcPts val="0"/>
              </a:spcAft>
              <a:buClr>
                <a:schemeClr val="lt1"/>
              </a:buClr>
              <a:buSzPts val="3200"/>
              <a:buChar char="▹"/>
              <a:defRPr sz="3200">
                <a:solidFill>
                  <a:schemeClr val="lt1"/>
                </a:solidFill>
              </a:defRPr>
            </a:lvl8pPr>
            <a:lvl9pPr marL="4114800" lvl="8" indent="-431800" algn="l" rtl="0">
              <a:lnSpc>
                <a:spcPct val="110000"/>
              </a:lnSpc>
              <a:spcBef>
                <a:spcPts val="600"/>
              </a:spcBef>
              <a:spcAft>
                <a:spcPts val="0"/>
              </a:spcAft>
              <a:buClr>
                <a:schemeClr val="lt1"/>
              </a:buClr>
              <a:buSzPts val="3200"/>
              <a:buChar char="▹"/>
              <a:defRPr sz="3200">
                <a:solidFill>
                  <a:schemeClr val="lt1"/>
                </a:solidFill>
              </a:defRPr>
            </a:lvl9pPr>
          </a:lstStyle>
          <a:p>
            <a:endParaRPr/>
          </a:p>
        </p:txBody>
      </p:sp>
      <p:sp>
        <p:nvSpPr>
          <p:cNvPr id="30" name="Google Shape;30;p36"/>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8600"/>
              <a:buFont typeface="Arial"/>
              <a:buNone/>
            </a:pPr>
            <a:r>
              <a:rPr lang="en" sz="8600" b="1" i="0" u="none" strike="noStrike" cap="none">
                <a:solidFill>
                  <a:schemeClr val="accent2"/>
                </a:solidFill>
                <a:latin typeface="Raleway"/>
                <a:ea typeface="Raleway"/>
                <a:cs typeface="Raleway"/>
                <a:sym typeface="Raleway"/>
              </a:rPr>
              <a:t>“</a:t>
            </a:r>
            <a:endParaRPr sz="8600" b="1" i="0" u="none" strike="noStrike" cap="none">
              <a:solidFill>
                <a:schemeClr val="accent2"/>
              </a:solidFill>
              <a:latin typeface="Raleway"/>
              <a:ea typeface="Raleway"/>
              <a:cs typeface="Raleway"/>
              <a:sym typeface="Raleway"/>
            </a:endParaRPr>
          </a:p>
        </p:txBody>
      </p:sp>
      <p:sp>
        <p:nvSpPr>
          <p:cNvPr id="31" name="Google Shape;31;p3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2"/>
        <p:cNvGrpSpPr/>
        <p:nvPr/>
      </p:nvGrpSpPr>
      <p:grpSpPr>
        <a:xfrm>
          <a:off x="0" y="0"/>
          <a:ext cx="0" cy="0"/>
          <a:chOff x="0" y="0"/>
          <a:chExt cx="0" cy="0"/>
        </a:xfrm>
      </p:grpSpPr>
      <p:sp>
        <p:nvSpPr>
          <p:cNvPr id="33" name="Google Shape;33;p37"/>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7"/>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7"/>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SzPts val="4800"/>
              <a:buNone/>
              <a:defRPr/>
            </a:lvl1pPr>
            <a:lvl2pPr lvl="1" algn="l" rtl="0">
              <a:lnSpc>
                <a:spcPct val="80000"/>
              </a:lnSpc>
              <a:spcBef>
                <a:spcPts val="0"/>
              </a:spcBef>
              <a:spcAft>
                <a:spcPts val="0"/>
              </a:spcAft>
              <a:buSzPts val="4800"/>
              <a:buNone/>
              <a:defRPr/>
            </a:lvl2pPr>
            <a:lvl3pPr lvl="2" algn="l" rtl="0">
              <a:lnSpc>
                <a:spcPct val="80000"/>
              </a:lnSpc>
              <a:spcBef>
                <a:spcPts val="0"/>
              </a:spcBef>
              <a:spcAft>
                <a:spcPts val="0"/>
              </a:spcAft>
              <a:buSzPts val="4800"/>
              <a:buNone/>
              <a:defRPr/>
            </a:lvl3pPr>
            <a:lvl4pPr lvl="3" algn="l" rtl="0">
              <a:lnSpc>
                <a:spcPct val="80000"/>
              </a:lnSpc>
              <a:spcBef>
                <a:spcPts val="0"/>
              </a:spcBef>
              <a:spcAft>
                <a:spcPts val="0"/>
              </a:spcAft>
              <a:buSzPts val="4800"/>
              <a:buNone/>
              <a:defRPr/>
            </a:lvl4pPr>
            <a:lvl5pPr lvl="4" algn="l" rtl="0">
              <a:lnSpc>
                <a:spcPct val="80000"/>
              </a:lnSpc>
              <a:spcBef>
                <a:spcPts val="0"/>
              </a:spcBef>
              <a:spcAft>
                <a:spcPts val="0"/>
              </a:spcAft>
              <a:buSzPts val="4800"/>
              <a:buNone/>
              <a:defRPr/>
            </a:lvl5pPr>
            <a:lvl6pPr lvl="5" algn="l" rtl="0">
              <a:lnSpc>
                <a:spcPct val="80000"/>
              </a:lnSpc>
              <a:spcBef>
                <a:spcPts val="0"/>
              </a:spcBef>
              <a:spcAft>
                <a:spcPts val="0"/>
              </a:spcAft>
              <a:buSzPts val="4800"/>
              <a:buNone/>
              <a:defRPr/>
            </a:lvl6pPr>
            <a:lvl7pPr lvl="6" algn="l" rtl="0">
              <a:lnSpc>
                <a:spcPct val="80000"/>
              </a:lnSpc>
              <a:spcBef>
                <a:spcPts val="0"/>
              </a:spcBef>
              <a:spcAft>
                <a:spcPts val="0"/>
              </a:spcAft>
              <a:buSzPts val="4800"/>
              <a:buNone/>
              <a:defRPr/>
            </a:lvl7pPr>
            <a:lvl8pPr lvl="7" algn="l" rtl="0">
              <a:lnSpc>
                <a:spcPct val="80000"/>
              </a:lnSpc>
              <a:spcBef>
                <a:spcPts val="0"/>
              </a:spcBef>
              <a:spcAft>
                <a:spcPts val="0"/>
              </a:spcAft>
              <a:buSzPts val="4800"/>
              <a:buNone/>
              <a:defRPr/>
            </a:lvl8pPr>
            <a:lvl9pPr lvl="8" algn="l" rtl="0">
              <a:lnSpc>
                <a:spcPct val="80000"/>
              </a:lnSpc>
              <a:spcBef>
                <a:spcPts val="0"/>
              </a:spcBef>
              <a:spcAft>
                <a:spcPts val="0"/>
              </a:spcAft>
              <a:buSzPts val="4800"/>
              <a:buNone/>
              <a:defRPr/>
            </a:lvl9pPr>
          </a:lstStyle>
          <a:p>
            <a:endParaRPr/>
          </a:p>
        </p:txBody>
      </p:sp>
      <p:sp>
        <p:nvSpPr>
          <p:cNvPr id="36" name="Google Shape;36;p37"/>
          <p:cNvSpPr txBox="1">
            <a:spLocks noGrp="1"/>
          </p:cNvSpPr>
          <p:nvPr>
            <p:ph type="body" idx="1"/>
          </p:nvPr>
        </p:nvSpPr>
        <p:spPr>
          <a:xfrm>
            <a:off x="457200" y="1995750"/>
            <a:ext cx="5640900" cy="2640900"/>
          </a:xfrm>
          <a:prstGeom prst="rect">
            <a:avLst/>
          </a:prstGeom>
          <a:noFill/>
          <a:ln>
            <a:noFill/>
          </a:ln>
        </p:spPr>
        <p:txBody>
          <a:bodyPr spcFirstLastPara="1" wrap="square" lIns="0" tIns="0" rIns="0" bIns="0" anchor="t" anchorCtr="0">
            <a:noAutofit/>
          </a:bodyPr>
          <a:lstStyle>
            <a:lvl1pPr marL="457200" lvl="0" indent="-342900" algn="l" rtl="0">
              <a:lnSpc>
                <a:spcPct val="110000"/>
              </a:lnSpc>
              <a:spcBef>
                <a:spcPts val="600"/>
              </a:spcBef>
              <a:spcAft>
                <a:spcPts val="0"/>
              </a:spcAft>
              <a:buSzPts val="1800"/>
              <a:buChar char="▸"/>
              <a:defRPr/>
            </a:lvl1pPr>
            <a:lvl2pPr marL="914400" lvl="1" indent="-342900" algn="l" rtl="0">
              <a:lnSpc>
                <a:spcPct val="110000"/>
              </a:lnSpc>
              <a:spcBef>
                <a:spcPts val="600"/>
              </a:spcBef>
              <a:spcAft>
                <a:spcPts val="0"/>
              </a:spcAft>
              <a:buSzPts val="1800"/>
              <a:buChar char="▹"/>
              <a:defRPr/>
            </a:lvl2pPr>
            <a:lvl3pPr marL="1371600" lvl="2" indent="-342900" algn="l" rtl="0">
              <a:lnSpc>
                <a:spcPct val="110000"/>
              </a:lnSpc>
              <a:spcBef>
                <a:spcPts val="600"/>
              </a:spcBef>
              <a:spcAft>
                <a:spcPts val="0"/>
              </a:spcAft>
              <a:buSzPts val="1800"/>
              <a:buChar char="▹"/>
              <a:defRPr/>
            </a:lvl3pPr>
            <a:lvl4pPr marL="1828800" lvl="3" indent="-355600" algn="l" rtl="0">
              <a:lnSpc>
                <a:spcPct val="110000"/>
              </a:lnSpc>
              <a:spcBef>
                <a:spcPts val="600"/>
              </a:spcBef>
              <a:spcAft>
                <a:spcPts val="0"/>
              </a:spcAft>
              <a:buSzPts val="2000"/>
              <a:buChar char="▹"/>
              <a:defRPr/>
            </a:lvl4pPr>
            <a:lvl5pPr marL="2286000" lvl="4" indent="-355600" algn="l" rtl="0">
              <a:lnSpc>
                <a:spcPct val="110000"/>
              </a:lnSpc>
              <a:spcBef>
                <a:spcPts val="600"/>
              </a:spcBef>
              <a:spcAft>
                <a:spcPts val="0"/>
              </a:spcAft>
              <a:buSzPts val="2000"/>
              <a:buChar char="▹"/>
              <a:defRPr/>
            </a:lvl5pPr>
            <a:lvl6pPr marL="2743200" lvl="5" indent="-355600" algn="l" rtl="0">
              <a:lnSpc>
                <a:spcPct val="110000"/>
              </a:lnSpc>
              <a:spcBef>
                <a:spcPts val="600"/>
              </a:spcBef>
              <a:spcAft>
                <a:spcPts val="0"/>
              </a:spcAft>
              <a:buSzPts val="2000"/>
              <a:buChar char="▹"/>
              <a:defRPr/>
            </a:lvl6pPr>
            <a:lvl7pPr marL="3200400" lvl="6" indent="-355600" algn="l" rtl="0">
              <a:lnSpc>
                <a:spcPct val="110000"/>
              </a:lnSpc>
              <a:spcBef>
                <a:spcPts val="600"/>
              </a:spcBef>
              <a:spcAft>
                <a:spcPts val="0"/>
              </a:spcAft>
              <a:buSzPts val="2000"/>
              <a:buChar char="▹"/>
              <a:defRPr/>
            </a:lvl7pPr>
            <a:lvl8pPr marL="3657600" lvl="7" indent="-355600" algn="l" rtl="0">
              <a:lnSpc>
                <a:spcPct val="110000"/>
              </a:lnSpc>
              <a:spcBef>
                <a:spcPts val="600"/>
              </a:spcBef>
              <a:spcAft>
                <a:spcPts val="0"/>
              </a:spcAft>
              <a:buSzPts val="2000"/>
              <a:buChar char="▹"/>
              <a:defRPr/>
            </a:lvl8pPr>
            <a:lvl9pPr marL="4114800" lvl="8" indent="-355600" algn="l" rtl="0">
              <a:lnSpc>
                <a:spcPct val="110000"/>
              </a:lnSpc>
              <a:spcBef>
                <a:spcPts val="600"/>
              </a:spcBef>
              <a:spcAft>
                <a:spcPts val="0"/>
              </a:spcAft>
              <a:buSzPts val="2000"/>
              <a:buChar char="▹"/>
              <a:defRPr/>
            </a:lvl9pPr>
          </a:lstStyle>
          <a:p>
            <a:endParaRPr/>
          </a:p>
        </p:txBody>
      </p:sp>
      <p:sp>
        <p:nvSpPr>
          <p:cNvPr id="37" name="Google Shape;37;p37"/>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8"/>
        <p:cNvGrpSpPr/>
        <p:nvPr/>
      </p:nvGrpSpPr>
      <p:grpSpPr>
        <a:xfrm>
          <a:off x="0" y="0"/>
          <a:ext cx="0" cy="0"/>
          <a:chOff x="0" y="0"/>
          <a:chExt cx="0" cy="0"/>
        </a:xfrm>
      </p:grpSpPr>
      <p:sp>
        <p:nvSpPr>
          <p:cNvPr id="39" name="Google Shape;39;p3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3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38"/>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SzPts val="4800"/>
              <a:buNone/>
              <a:defRPr/>
            </a:lvl1pPr>
            <a:lvl2pPr lvl="1" algn="l" rtl="0">
              <a:lnSpc>
                <a:spcPct val="80000"/>
              </a:lnSpc>
              <a:spcBef>
                <a:spcPts val="0"/>
              </a:spcBef>
              <a:spcAft>
                <a:spcPts val="0"/>
              </a:spcAft>
              <a:buSzPts val="4800"/>
              <a:buNone/>
              <a:defRPr/>
            </a:lvl2pPr>
            <a:lvl3pPr lvl="2" algn="l" rtl="0">
              <a:lnSpc>
                <a:spcPct val="80000"/>
              </a:lnSpc>
              <a:spcBef>
                <a:spcPts val="0"/>
              </a:spcBef>
              <a:spcAft>
                <a:spcPts val="0"/>
              </a:spcAft>
              <a:buSzPts val="4800"/>
              <a:buNone/>
              <a:defRPr/>
            </a:lvl3pPr>
            <a:lvl4pPr lvl="3" algn="l" rtl="0">
              <a:lnSpc>
                <a:spcPct val="80000"/>
              </a:lnSpc>
              <a:spcBef>
                <a:spcPts val="0"/>
              </a:spcBef>
              <a:spcAft>
                <a:spcPts val="0"/>
              </a:spcAft>
              <a:buSzPts val="4800"/>
              <a:buNone/>
              <a:defRPr/>
            </a:lvl4pPr>
            <a:lvl5pPr lvl="4" algn="l" rtl="0">
              <a:lnSpc>
                <a:spcPct val="80000"/>
              </a:lnSpc>
              <a:spcBef>
                <a:spcPts val="0"/>
              </a:spcBef>
              <a:spcAft>
                <a:spcPts val="0"/>
              </a:spcAft>
              <a:buSzPts val="4800"/>
              <a:buNone/>
              <a:defRPr/>
            </a:lvl5pPr>
            <a:lvl6pPr lvl="5" algn="l" rtl="0">
              <a:lnSpc>
                <a:spcPct val="80000"/>
              </a:lnSpc>
              <a:spcBef>
                <a:spcPts val="0"/>
              </a:spcBef>
              <a:spcAft>
                <a:spcPts val="0"/>
              </a:spcAft>
              <a:buSzPts val="4800"/>
              <a:buNone/>
              <a:defRPr/>
            </a:lvl6pPr>
            <a:lvl7pPr lvl="6" algn="l" rtl="0">
              <a:lnSpc>
                <a:spcPct val="80000"/>
              </a:lnSpc>
              <a:spcBef>
                <a:spcPts val="0"/>
              </a:spcBef>
              <a:spcAft>
                <a:spcPts val="0"/>
              </a:spcAft>
              <a:buSzPts val="4800"/>
              <a:buNone/>
              <a:defRPr/>
            </a:lvl7pPr>
            <a:lvl8pPr lvl="7" algn="l" rtl="0">
              <a:lnSpc>
                <a:spcPct val="80000"/>
              </a:lnSpc>
              <a:spcBef>
                <a:spcPts val="0"/>
              </a:spcBef>
              <a:spcAft>
                <a:spcPts val="0"/>
              </a:spcAft>
              <a:buSzPts val="4800"/>
              <a:buNone/>
              <a:defRPr/>
            </a:lvl8pPr>
            <a:lvl9pPr lvl="8" algn="l" rtl="0">
              <a:lnSpc>
                <a:spcPct val="80000"/>
              </a:lnSpc>
              <a:spcBef>
                <a:spcPts val="0"/>
              </a:spcBef>
              <a:spcAft>
                <a:spcPts val="0"/>
              </a:spcAft>
              <a:buSzPts val="4800"/>
              <a:buNone/>
              <a:defRPr/>
            </a:lvl9pPr>
          </a:lstStyle>
          <a:p>
            <a:endParaRPr/>
          </a:p>
        </p:txBody>
      </p:sp>
      <p:sp>
        <p:nvSpPr>
          <p:cNvPr id="42" name="Google Shape;42;p38"/>
          <p:cNvSpPr txBox="1">
            <a:spLocks noGrp="1"/>
          </p:cNvSpPr>
          <p:nvPr>
            <p:ph type="body" idx="1"/>
          </p:nvPr>
        </p:nvSpPr>
        <p:spPr>
          <a:xfrm>
            <a:off x="457200" y="1995750"/>
            <a:ext cx="2563500" cy="2679000"/>
          </a:xfrm>
          <a:prstGeom prst="rect">
            <a:avLst/>
          </a:prstGeom>
          <a:noFill/>
          <a:ln>
            <a:noFill/>
          </a:ln>
        </p:spPr>
        <p:txBody>
          <a:bodyPr spcFirstLastPara="1" wrap="square" lIns="0" tIns="0" rIns="0" bIns="0" anchor="t" anchorCtr="0">
            <a:noAutofit/>
          </a:bodyPr>
          <a:lstStyle>
            <a:lvl1pPr marL="457200" lvl="0" indent="-330200" algn="l" rtl="0">
              <a:lnSpc>
                <a:spcPct val="110000"/>
              </a:lnSpc>
              <a:spcBef>
                <a:spcPts val="600"/>
              </a:spcBef>
              <a:spcAft>
                <a:spcPts val="0"/>
              </a:spcAft>
              <a:buSzPts val="1600"/>
              <a:buChar char="▸"/>
              <a:defRPr sz="1600"/>
            </a:lvl1pPr>
            <a:lvl2pPr marL="914400" lvl="1" indent="-330200" algn="l" rtl="0">
              <a:lnSpc>
                <a:spcPct val="110000"/>
              </a:lnSpc>
              <a:spcBef>
                <a:spcPts val="600"/>
              </a:spcBef>
              <a:spcAft>
                <a:spcPts val="0"/>
              </a:spcAft>
              <a:buSzPts val="1600"/>
              <a:buChar char="▹"/>
              <a:defRPr sz="1600"/>
            </a:lvl2pPr>
            <a:lvl3pPr marL="1371600" lvl="2" indent="-330200" algn="l" rtl="0">
              <a:lnSpc>
                <a:spcPct val="110000"/>
              </a:lnSpc>
              <a:spcBef>
                <a:spcPts val="600"/>
              </a:spcBef>
              <a:spcAft>
                <a:spcPts val="0"/>
              </a:spcAft>
              <a:buSzPts val="1600"/>
              <a:buChar char="▹"/>
              <a:defRPr sz="1600"/>
            </a:lvl3pPr>
            <a:lvl4pPr marL="1828800" lvl="3" indent="-330200" algn="l" rtl="0">
              <a:lnSpc>
                <a:spcPct val="110000"/>
              </a:lnSpc>
              <a:spcBef>
                <a:spcPts val="600"/>
              </a:spcBef>
              <a:spcAft>
                <a:spcPts val="0"/>
              </a:spcAft>
              <a:buSzPts val="1600"/>
              <a:buChar char="▹"/>
              <a:defRPr sz="1600"/>
            </a:lvl4pPr>
            <a:lvl5pPr marL="2286000" lvl="4" indent="-330200" algn="l" rtl="0">
              <a:lnSpc>
                <a:spcPct val="110000"/>
              </a:lnSpc>
              <a:spcBef>
                <a:spcPts val="600"/>
              </a:spcBef>
              <a:spcAft>
                <a:spcPts val="0"/>
              </a:spcAft>
              <a:buSzPts val="1600"/>
              <a:buChar char="▹"/>
              <a:defRPr sz="1600"/>
            </a:lvl5pPr>
            <a:lvl6pPr marL="2743200" lvl="5" indent="-330200" algn="l" rtl="0">
              <a:lnSpc>
                <a:spcPct val="110000"/>
              </a:lnSpc>
              <a:spcBef>
                <a:spcPts val="600"/>
              </a:spcBef>
              <a:spcAft>
                <a:spcPts val="0"/>
              </a:spcAft>
              <a:buSzPts val="1600"/>
              <a:buChar char="▹"/>
              <a:defRPr sz="1600"/>
            </a:lvl6pPr>
            <a:lvl7pPr marL="3200400" lvl="6" indent="-330200" algn="l" rtl="0">
              <a:lnSpc>
                <a:spcPct val="110000"/>
              </a:lnSpc>
              <a:spcBef>
                <a:spcPts val="600"/>
              </a:spcBef>
              <a:spcAft>
                <a:spcPts val="0"/>
              </a:spcAft>
              <a:buSzPts val="1600"/>
              <a:buChar char="▹"/>
              <a:defRPr sz="1600"/>
            </a:lvl7pPr>
            <a:lvl8pPr marL="3657600" lvl="7" indent="-330200" algn="l" rtl="0">
              <a:lnSpc>
                <a:spcPct val="110000"/>
              </a:lnSpc>
              <a:spcBef>
                <a:spcPts val="600"/>
              </a:spcBef>
              <a:spcAft>
                <a:spcPts val="0"/>
              </a:spcAft>
              <a:buSzPts val="1600"/>
              <a:buChar char="▹"/>
              <a:defRPr sz="1600"/>
            </a:lvl8pPr>
            <a:lvl9pPr marL="4114800" lvl="8" indent="-330200" algn="l" rtl="0">
              <a:lnSpc>
                <a:spcPct val="110000"/>
              </a:lnSpc>
              <a:spcBef>
                <a:spcPts val="600"/>
              </a:spcBef>
              <a:spcAft>
                <a:spcPts val="0"/>
              </a:spcAft>
              <a:buSzPts val="1600"/>
              <a:buChar char="▹"/>
              <a:defRPr sz="1600"/>
            </a:lvl9pPr>
          </a:lstStyle>
          <a:p>
            <a:endParaRPr/>
          </a:p>
        </p:txBody>
      </p:sp>
      <p:sp>
        <p:nvSpPr>
          <p:cNvPr id="43" name="Google Shape;43;p38"/>
          <p:cNvSpPr txBox="1">
            <a:spLocks noGrp="1"/>
          </p:cNvSpPr>
          <p:nvPr>
            <p:ph type="body" idx="2"/>
          </p:nvPr>
        </p:nvSpPr>
        <p:spPr>
          <a:xfrm>
            <a:off x="3290250" y="1995750"/>
            <a:ext cx="2563500" cy="2679000"/>
          </a:xfrm>
          <a:prstGeom prst="rect">
            <a:avLst/>
          </a:prstGeom>
          <a:noFill/>
          <a:ln>
            <a:noFill/>
          </a:ln>
        </p:spPr>
        <p:txBody>
          <a:bodyPr spcFirstLastPara="1" wrap="square" lIns="0" tIns="0" rIns="0" bIns="0" anchor="t" anchorCtr="0">
            <a:noAutofit/>
          </a:bodyPr>
          <a:lstStyle>
            <a:lvl1pPr marL="457200" lvl="0" indent="-330200" algn="l" rtl="0">
              <a:lnSpc>
                <a:spcPct val="110000"/>
              </a:lnSpc>
              <a:spcBef>
                <a:spcPts val="600"/>
              </a:spcBef>
              <a:spcAft>
                <a:spcPts val="0"/>
              </a:spcAft>
              <a:buSzPts val="1600"/>
              <a:buChar char="▸"/>
              <a:defRPr sz="1600"/>
            </a:lvl1pPr>
            <a:lvl2pPr marL="914400" lvl="1" indent="-330200" algn="l" rtl="0">
              <a:lnSpc>
                <a:spcPct val="110000"/>
              </a:lnSpc>
              <a:spcBef>
                <a:spcPts val="600"/>
              </a:spcBef>
              <a:spcAft>
                <a:spcPts val="0"/>
              </a:spcAft>
              <a:buSzPts val="1600"/>
              <a:buChar char="▹"/>
              <a:defRPr sz="1600"/>
            </a:lvl2pPr>
            <a:lvl3pPr marL="1371600" lvl="2" indent="-330200" algn="l" rtl="0">
              <a:lnSpc>
                <a:spcPct val="110000"/>
              </a:lnSpc>
              <a:spcBef>
                <a:spcPts val="600"/>
              </a:spcBef>
              <a:spcAft>
                <a:spcPts val="0"/>
              </a:spcAft>
              <a:buSzPts val="1600"/>
              <a:buChar char="▹"/>
              <a:defRPr sz="1600"/>
            </a:lvl3pPr>
            <a:lvl4pPr marL="1828800" lvl="3" indent="-330200" algn="l" rtl="0">
              <a:lnSpc>
                <a:spcPct val="110000"/>
              </a:lnSpc>
              <a:spcBef>
                <a:spcPts val="600"/>
              </a:spcBef>
              <a:spcAft>
                <a:spcPts val="0"/>
              </a:spcAft>
              <a:buSzPts val="1600"/>
              <a:buChar char="▹"/>
              <a:defRPr sz="1600"/>
            </a:lvl4pPr>
            <a:lvl5pPr marL="2286000" lvl="4" indent="-330200" algn="l" rtl="0">
              <a:lnSpc>
                <a:spcPct val="110000"/>
              </a:lnSpc>
              <a:spcBef>
                <a:spcPts val="600"/>
              </a:spcBef>
              <a:spcAft>
                <a:spcPts val="0"/>
              </a:spcAft>
              <a:buSzPts val="1600"/>
              <a:buChar char="▹"/>
              <a:defRPr sz="1600"/>
            </a:lvl5pPr>
            <a:lvl6pPr marL="2743200" lvl="5" indent="-330200" algn="l" rtl="0">
              <a:lnSpc>
                <a:spcPct val="110000"/>
              </a:lnSpc>
              <a:spcBef>
                <a:spcPts val="600"/>
              </a:spcBef>
              <a:spcAft>
                <a:spcPts val="0"/>
              </a:spcAft>
              <a:buSzPts val="1600"/>
              <a:buChar char="▹"/>
              <a:defRPr sz="1600"/>
            </a:lvl6pPr>
            <a:lvl7pPr marL="3200400" lvl="6" indent="-330200" algn="l" rtl="0">
              <a:lnSpc>
                <a:spcPct val="110000"/>
              </a:lnSpc>
              <a:spcBef>
                <a:spcPts val="600"/>
              </a:spcBef>
              <a:spcAft>
                <a:spcPts val="0"/>
              </a:spcAft>
              <a:buSzPts val="1600"/>
              <a:buChar char="▹"/>
              <a:defRPr sz="1600"/>
            </a:lvl7pPr>
            <a:lvl8pPr marL="3657600" lvl="7" indent="-330200" algn="l" rtl="0">
              <a:lnSpc>
                <a:spcPct val="110000"/>
              </a:lnSpc>
              <a:spcBef>
                <a:spcPts val="600"/>
              </a:spcBef>
              <a:spcAft>
                <a:spcPts val="0"/>
              </a:spcAft>
              <a:buSzPts val="1600"/>
              <a:buChar char="▹"/>
              <a:defRPr sz="1600"/>
            </a:lvl8pPr>
            <a:lvl9pPr marL="4114800" lvl="8" indent="-330200" algn="l" rtl="0">
              <a:lnSpc>
                <a:spcPct val="110000"/>
              </a:lnSpc>
              <a:spcBef>
                <a:spcPts val="600"/>
              </a:spcBef>
              <a:spcAft>
                <a:spcPts val="0"/>
              </a:spcAft>
              <a:buSzPts val="1600"/>
              <a:buChar char="▹"/>
              <a:defRPr sz="1600"/>
            </a:lvl9pPr>
          </a:lstStyle>
          <a:p>
            <a:endParaRPr/>
          </a:p>
        </p:txBody>
      </p:sp>
      <p:sp>
        <p:nvSpPr>
          <p:cNvPr id="44" name="Google Shape;44;p38"/>
          <p:cNvSpPr txBox="1">
            <a:spLocks noGrp="1"/>
          </p:cNvSpPr>
          <p:nvPr>
            <p:ph type="body" idx="3"/>
          </p:nvPr>
        </p:nvSpPr>
        <p:spPr>
          <a:xfrm>
            <a:off x="6123300" y="1995750"/>
            <a:ext cx="2563500" cy="2679000"/>
          </a:xfrm>
          <a:prstGeom prst="rect">
            <a:avLst/>
          </a:prstGeom>
          <a:noFill/>
          <a:ln>
            <a:noFill/>
          </a:ln>
        </p:spPr>
        <p:txBody>
          <a:bodyPr spcFirstLastPara="1" wrap="square" lIns="0" tIns="0" rIns="0" bIns="0" anchor="t" anchorCtr="0">
            <a:noAutofit/>
          </a:bodyPr>
          <a:lstStyle>
            <a:lvl1pPr marL="457200" lvl="0" indent="-330200" algn="l" rtl="0">
              <a:lnSpc>
                <a:spcPct val="110000"/>
              </a:lnSpc>
              <a:spcBef>
                <a:spcPts val="600"/>
              </a:spcBef>
              <a:spcAft>
                <a:spcPts val="0"/>
              </a:spcAft>
              <a:buSzPts val="1600"/>
              <a:buChar char="▸"/>
              <a:defRPr sz="1600"/>
            </a:lvl1pPr>
            <a:lvl2pPr marL="914400" lvl="1" indent="-330200" algn="l" rtl="0">
              <a:lnSpc>
                <a:spcPct val="110000"/>
              </a:lnSpc>
              <a:spcBef>
                <a:spcPts val="600"/>
              </a:spcBef>
              <a:spcAft>
                <a:spcPts val="0"/>
              </a:spcAft>
              <a:buSzPts val="1600"/>
              <a:buChar char="▹"/>
              <a:defRPr sz="1600"/>
            </a:lvl2pPr>
            <a:lvl3pPr marL="1371600" lvl="2" indent="-330200" algn="l" rtl="0">
              <a:lnSpc>
                <a:spcPct val="110000"/>
              </a:lnSpc>
              <a:spcBef>
                <a:spcPts val="600"/>
              </a:spcBef>
              <a:spcAft>
                <a:spcPts val="0"/>
              </a:spcAft>
              <a:buSzPts val="1600"/>
              <a:buChar char="▹"/>
              <a:defRPr sz="1600"/>
            </a:lvl3pPr>
            <a:lvl4pPr marL="1828800" lvl="3" indent="-330200" algn="l" rtl="0">
              <a:lnSpc>
                <a:spcPct val="110000"/>
              </a:lnSpc>
              <a:spcBef>
                <a:spcPts val="600"/>
              </a:spcBef>
              <a:spcAft>
                <a:spcPts val="0"/>
              </a:spcAft>
              <a:buSzPts val="1600"/>
              <a:buChar char="▹"/>
              <a:defRPr sz="1600"/>
            </a:lvl4pPr>
            <a:lvl5pPr marL="2286000" lvl="4" indent="-330200" algn="l" rtl="0">
              <a:lnSpc>
                <a:spcPct val="110000"/>
              </a:lnSpc>
              <a:spcBef>
                <a:spcPts val="600"/>
              </a:spcBef>
              <a:spcAft>
                <a:spcPts val="0"/>
              </a:spcAft>
              <a:buSzPts val="1600"/>
              <a:buChar char="▹"/>
              <a:defRPr sz="1600"/>
            </a:lvl5pPr>
            <a:lvl6pPr marL="2743200" lvl="5" indent="-330200" algn="l" rtl="0">
              <a:lnSpc>
                <a:spcPct val="110000"/>
              </a:lnSpc>
              <a:spcBef>
                <a:spcPts val="600"/>
              </a:spcBef>
              <a:spcAft>
                <a:spcPts val="0"/>
              </a:spcAft>
              <a:buSzPts val="1600"/>
              <a:buChar char="▹"/>
              <a:defRPr sz="1600"/>
            </a:lvl6pPr>
            <a:lvl7pPr marL="3200400" lvl="6" indent="-330200" algn="l" rtl="0">
              <a:lnSpc>
                <a:spcPct val="110000"/>
              </a:lnSpc>
              <a:spcBef>
                <a:spcPts val="600"/>
              </a:spcBef>
              <a:spcAft>
                <a:spcPts val="0"/>
              </a:spcAft>
              <a:buSzPts val="1600"/>
              <a:buChar char="▹"/>
              <a:defRPr sz="1600"/>
            </a:lvl7pPr>
            <a:lvl8pPr marL="3657600" lvl="7" indent="-330200" algn="l" rtl="0">
              <a:lnSpc>
                <a:spcPct val="110000"/>
              </a:lnSpc>
              <a:spcBef>
                <a:spcPts val="600"/>
              </a:spcBef>
              <a:spcAft>
                <a:spcPts val="0"/>
              </a:spcAft>
              <a:buSzPts val="1600"/>
              <a:buChar char="▹"/>
              <a:defRPr sz="1600"/>
            </a:lvl8pPr>
            <a:lvl9pPr marL="4114800" lvl="8" indent="-330200" algn="l" rtl="0">
              <a:lnSpc>
                <a:spcPct val="110000"/>
              </a:lnSpc>
              <a:spcBef>
                <a:spcPts val="600"/>
              </a:spcBef>
              <a:spcAft>
                <a:spcPts val="0"/>
              </a:spcAft>
              <a:buSzPts val="1600"/>
              <a:buChar char="▹"/>
              <a:defRPr sz="1600"/>
            </a:lvl9pPr>
          </a:lstStyle>
          <a:p>
            <a:endParaRPr/>
          </a:p>
        </p:txBody>
      </p:sp>
      <p:sp>
        <p:nvSpPr>
          <p:cNvPr id="45" name="Google Shape;45;p3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4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40"/>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40"/>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SzPts val="4800"/>
              <a:buNone/>
              <a:defRPr/>
            </a:lvl1pPr>
            <a:lvl2pPr lvl="1" algn="l" rtl="0">
              <a:lnSpc>
                <a:spcPct val="80000"/>
              </a:lnSpc>
              <a:spcBef>
                <a:spcPts val="0"/>
              </a:spcBef>
              <a:spcAft>
                <a:spcPts val="0"/>
              </a:spcAft>
              <a:buSzPts val="4800"/>
              <a:buNone/>
              <a:defRPr/>
            </a:lvl2pPr>
            <a:lvl3pPr lvl="2" algn="l" rtl="0">
              <a:lnSpc>
                <a:spcPct val="80000"/>
              </a:lnSpc>
              <a:spcBef>
                <a:spcPts val="0"/>
              </a:spcBef>
              <a:spcAft>
                <a:spcPts val="0"/>
              </a:spcAft>
              <a:buSzPts val="4800"/>
              <a:buNone/>
              <a:defRPr/>
            </a:lvl3pPr>
            <a:lvl4pPr lvl="3" algn="l" rtl="0">
              <a:lnSpc>
                <a:spcPct val="80000"/>
              </a:lnSpc>
              <a:spcBef>
                <a:spcPts val="0"/>
              </a:spcBef>
              <a:spcAft>
                <a:spcPts val="0"/>
              </a:spcAft>
              <a:buSzPts val="4800"/>
              <a:buNone/>
              <a:defRPr/>
            </a:lvl4pPr>
            <a:lvl5pPr lvl="4" algn="l" rtl="0">
              <a:lnSpc>
                <a:spcPct val="80000"/>
              </a:lnSpc>
              <a:spcBef>
                <a:spcPts val="0"/>
              </a:spcBef>
              <a:spcAft>
                <a:spcPts val="0"/>
              </a:spcAft>
              <a:buSzPts val="4800"/>
              <a:buNone/>
              <a:defRPr/>
            </a:lvl5pPr>
            <a:lvl6pPr lvl="5" algn="l" rtl="0">
              <a:lnSpc>
                <a:spcPct val="80000"/>
              </a:lnSpc>
              <a:spcBef>
                <a:spcPts val="0"/>
              </a:spcBef>
              <a:spcAft>
                <a:spcPts val="0"/>
              </a:spcAft>
              <a:buSzPts val="4800"/>
              <a:buNone/>
              <a:defRPr/>
            </a:lvl6pPr>
            <a:lvl7pPr lvl="6" algn="l" rtl="0">
              <a:lnSpc>
                <a:spcPct val="80000"/>
              </a:lnSpc>
              <a:spcBef>
                <a:spcPts val="0"/>
              </a:spcBef>
              <a:spcAft>
                <a:spcPts val="0"/>
              </a:spcAft>
              <a:buSzPts val="4800"/>
              <a:buNone/>
              <a:defRPr/>
            </a:lvl7pPr>
            <a:lvl8pPr lvl="7" algn="l" rtl="0">
              <a:lnSpc>
                <a:spcPct val="80000"/>
              </a:lnSpc>
              <a:spcBef>
                <a:spcPts val="0"/>
              </a:spcBef>
              <a:spcAft>
                <a:spcPts val="0"/>
              </a:spcAft>
              <a:buSzPts val="4800"/>
              <a:buNone/>
              <a:defRPr/>
            </a:lvl8pPr>
            <a:lvl9pPr lvl="8" algn="l" rtl="0">
              <a:lnSpc>
                <a:spcPct val="80000"/>
              </a:lnSpc>
              <a:spcBef>
                <a:spcPts val="0"/>
              </a:spcBef>
              <a:spcAft>
                <a:spcPts val="0"/>
              </a:spcAft>
              <a:buSzPts val="4800"/>
              <a:buNone/>
              <a:defRPr/>
            </a:lvl9pPr>
          </a:lstStyle>
          <a:p>
            <a:endParaRPr/>
          </a:p>
        </p:txBody>
      </p:sp>
      <p:sp>
        <p:nvSpPr>
          <p:cNvPr id="53" name="Google Shape;53;p4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41"/>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41"/>
          <p:cNvSpPr/>
          <p:nvPr/>
        </p:nvSpPr>
        <p:spPr>
          <a:xfrm rot="5400000">
            <a:off x="-100350" y="4448760"/>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41"/>
          <p:cNvSpPr txBox="1">
            <a:spLocks noGrp="1"/>
          </p:cNvSpPr>
          <p:nvPr>
            <p:ph type="body" idx="1"/>
          </p:nvPr>
        </p:nvSpPr>
        <p:spPr>
          <a:xfrm>
            <a:off x="457200" y="4406309"/>
            <a:ext cx="8229600" cy="519600"/>
          </a:xfrm>
          <a:prstGeom prst="rect">
            <a:avLst/>
          </a:prstGeom>
          <a:noFill/>
          <a:ln>
            <a:noFill/>
          </a:ln>
        </p:spPr>
        <p:txBody>
          <a:bodyPr spcFirstLastPara="1" wrap="square" lIns="0" tIns="0" rIns="0" bIns="0" anchor="t" anchorCtr="0">
            <a:noAutofit/>
          </a:bodyPr>
          <a:lstStyle>
            <a:lvl1pPr marL="457200" lvl="0" indent="-228600" algn="l" rtl="0">
              <a:lnSpc>
                <a:spcPct val="110000"/>
              </a:lnSpc>
              <a:spcBef>
                <a:spcPts val="360"/>
              </a:spcBef>
              <a:spcAft>
                <a:spcPts val="0"/>
              </a:spcAft>
              <a:buSzPts val="1800"/>
              <a:buNone/>
              <a:defRPr sz="1800"/>
            </a:lvl1pPr>
          </a:lstStyle>
          <a:p>
            <a:endParaRPr/>
          </a:p>
        </p:txBody>
      </p:sp>
      <p:sp>
        <p:nvSpPr>
          <p:cNvPr id="58" name="Google Shape;58;p4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3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endParaRPr/>
          </a:p>
        </p:txBody>
      </p:sp>
      <p:sp>
        <p:nvSpPr>
          <p:cNvPr id="7" name="Google Shape;7;p3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3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
          <p:cNvPicPr preferRelativeResize="0"/>
          <p:nvPr/>
        </p:nvPicPr>
        <p:blipFill rotWithShape="1">
          <a:blip r:embed="rId3">
            <a:alphaModFix/>
          </a:blip>
          <a:srcRect/>
          <a:stretch/>
        </p:blipFill>
        <p:spPr>
          <a:xfrm>
            <a:off x="5848800" y="0"/>
            <a:ext cx="3295200" cy="2631950"/>
          </a:xfrm>
          <a:prstGeom prst="rect">
            <a:avLst/>
          </a:prstGeom>
          <a:noFill/>
          <a:ln>
            <a:noFill/>
          </a:ln>
          <a:effectLst>
            <a:outerShdw blurRad="57150" dist="19050" dir="3540000" algn="bl" rotWithShape="0">
              <a:srgbClr val="000000">
                <a:alpha val="89000"/>
              </a:srgbClr>
            </a:outerShdw>
          </a:effectLst>
        </p:spPr>
      </p:pic>
      <p:sp>
        <p:nvSpPr>
          <p:cNvPr id="64" name="Google Shape;64;p1"/>
          <p:cNvSpPr txBox="1">
            <a:spLocks noGrp="1"/>
          </p:cNvSpPr>
          <p:nvPr>
            <p:ph type="ctrTitle"/>
          </p:nvPr>
        </p:nvSpPr>
        <p:spPr>
          <a:xfrm>
            <a:off x="832450" y="1088700"/>
            <a:ext cx="5627400" cy="2966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800"/>
              <a:buNone/>
            </a:pPr>
            <a:r>
              <a:rPr lang="en"/>
              <a:t>Credit Card User Segmentations</a:t>
            </a:r>
            <a:endParaRPr/>
          </a:p>
        </p:txBody>
      </p:sp>
      <p:sp>
        <p:nvSpPr>
          <p:cNvPr id="65" name="Google Shape;65;p1"/>
          <p:cNvSpPr txBox="1">
            <a:spLocks noGrp="1"/>
          </p:cNvSpPr>
          <p:nvPr>
            <p:ph type="body" idx="4294967295"/>
          </p:nvPr>
        </p:nvSpPr>
        <p:spPr>
          <a:xfrm>
            <a:off x="531175" y="3696150"/>
            <a:ext cx="7884600" cy="407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600">
                <a:solidFill>
                  <a:srgbClr val="000000"/>
                </a:solidFill>
                <a:latin typeface="Barlow"/>
                <a:ea typeface="Barlow"/>
                <a:cs typeface="Barlow"/>
                <a:sym typeface="Barlow"/>
              </a:rPr>
              <a:t>Team 7: Kunpeng Huang, Yoki Liu, Lyufan Pan, Yunlei Zhou, Jiayuan Zou, Sherry Zuo</a:t>
            </a:r>
            <a:endParaRPr sz="1600">
              <a:solidFill>
                <a:srgbClr val="000000"/>
              </a:solidFill>
              <a:latin typeface="Barlow"/>
              <a:ea typeface="Barlow"/>
              <a:cs typeface="Barlow"/>
              <a:sym typeface="Barlow"/>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g6c2da458b7_8_0"/>
          <p:cNvSpPr txBox="1">
            <a:spLocks noGrp="1"/>
          </p:cNvSpPr>
          <p:nvPr>
            <p:ph type="title"/>
          </p:nvPr>
        </p:nvSpPr>
        <p:spPr>
          <a:xfrm>
            <a:off x="457200" y="605600"/>
            <a:ext cx="8262900" cy="11169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SzPts val="4800"/>
              <a:buFont typeface="Arial"/>
              <a:buNone/>
            </a:pPr>
            <a:r>
              <a:rPr lang="en" sz="3600" dirty="0"/>
              <a:t>K-means Clustering Model with Dimension Reduction (t-SNE)</a:t>
            </a:r>
            <a:endParaRPr dirty="0"/>
          </a:p>
        </p:txBody>
      </p:sp>
      <p:sp>
        <p:nvSpPr>
          <p:cNvPr id="947" name="Google Shape;947;g6c2da458b7_8_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10</a:t>
            </a:fld>
            <a:endParaRPr/>
          </a:p>
        </p:txBody>
      </p:sp>
      <p:pic>
        <p:nvPicPr>
          <p:cNvPr id="948" name="Google Shape;948;g6c2da458b7_8_0"/>
          <p:cNvPicPr preferRelativeResize="0"/>
          <p:nvPr/>
        </p:nvPicPr>
        <p:blipFill>
          <a:blip r:embed="rId3">
            <a:alphaModFix/>
          </a:blip>
          <a:stretch>
            <a:fillRect/>
          </a:stretch>
        </p:blipFill>
        <p:spPr>
          <a:xfrm>
            <a:off x="4458600" y="1785400"/>
            <a:ext cx="3846300" cy="2400101"/>
          </a:xfrm>
          <a:prstGeom prst="rect">
            <a:avLst/>
          </a:prstGeom>
          <a:noFill/>
          <a:ln>
            <a:noFill/>
          </a:ln>
          <a:effectLst>
            <a:outerShdw blurRad="57150" dist="19050" dir="5400000" algn="bl" rotWithShape="0">
              <a:srgbClr val="000000">
                <a:alpha val="50000"/>
              </a:srgbClr>
            </a:outerShdw>
          </a:effectLst>
        </p:spPr>
      </p:pic>
      <p:pic>
        <p:nvPicPr>
          <p:cNvPr id="949" name="Google Shape;949;g6c2da458b7_8_0"/>
          <p:cNvPicPr preferRelativeResize="0"/>
          <p:nvPr/>
        </p:nvPicPr>
        <p:blipFill>
          <a:blip r:embed="rId4">
            <a:alphaModFix/>
          </a:blip>
          <a:stretch>
            <a:fillRect/>
          </a:stretch>
        </p:blipFill>
        <p:spPr>
          <a:xfrm>
            <a:off x="503550" y="1785400"/>
            <a:ext cx="3858868" cy="2400088"/>
          </a:xfrm>
          <a:prstGeom prst="rect">
            <a:avLst/>
          </a:prstGeom>
          <a:noFill/>
          <a:ln>
            <a:noFill/>
          </a:ln>
          <a:effectLst>
            <a:outerShdw blurRad="57150" dist="19050" dir="5400000" algn="bl" rotWithShape="0">
              <a:srgbClr val="000000">
                <a:alpha val="50000"/>
              </a:srgbClr>
            </a:outerShdw>
          </a:effectLst>
        </p:spPr>
      </p:pic>
      <p:sp>
        <p:nvSpPr>
          <p:cNvPr id="950" name="Google Shape;950;g6c2da458b7_8_0"/>
          <p:cNvSpPr txBox="1">
            <a:spLocks noGrp="1"/>
          </p:cNvSpPr>
          <p:nvPr>
            <p:ph type="body" idx="1"/>
          </p:nvPr>
        </p:nvSpPr>
        <p:spPr>
          <a:xfrm>
            <a:off x="457200" y="4275100"/>
            <a:ext cx="8394300" cy="468600"/>
          </a:xfrm>
          <a:prstGeom prst="rect">
            <a:avLst/>
          </a:prstGeom>
          <a:noFill/>
          <a:ln>
            <a:noFill/>
          </a:ln>
        </p:spPr>
        <p:txBody>
          <a:bodyPr spcFirstLastPara="1" wrap="square" lIns="0" tIns="0" rIns="0" bIns="0" anchor="t" anchorCtr="0">
            <a:noAutofit/>
          </a:bodyPr>
          <a:lstStyle/>
          <a:p>
            <a:pPr marL="457200" lvl="0" indent="-381000" algn="l" rtl="0">
              <a:lnSpc>
                <a:spcPct val="100000"/>
              </a:lnSpc>
              <a:spcBef>
                <a:spcPts val="0"/>
              </a:spcBef>
              <a:spcAft>
                <a:spcPts val="0"/>
              </a:spcAft>
              <a:buClr>
                <a:srgbClr val="666666"/>
              </a:buClr>
              <a:buSzPts val="2400"/>
              <a:buFont typeface="Barlow"/>
              <a:buChar char="▸"/>
            </a:pPr>
            <a:r>
              <a:rPr lang="en" sz="2400">
                <a:solidFill>
                  <a:srgbClr val="666666"/>
                </a:solidFill>
                <a:latin typeface="Barlow"/>
                <a:ea typeface="Barlow"/>
                <a:cs typeface="Barlow"/>
                <a:sym typeface="Barlow"/>
              </a:rPr>
              <a:t>Try with 4 ~ 8 clusters in two-dimensional space </a:t>
            </a:r>
            <a:endParaRPr sz="2400">
              <a:solidFill>
                <a:srgbClr val="666666"/>
              </a:solidFill>
              <a:latin typeface="Barlow"/>
              <a:ea typeface="Barlow"/>
              <a:cs typeface="Barlow"/>
              <a:sym typeface="Barlow"/>
            </a:endParaRPr>
          </a:p>
          <a:p>
            <a:pPr marL="457200" lvl="0" indent="-381000" algn="l" rtl="0">
              <a:lnSpc>
                <a:spcPct val="100000"/>
              </a:lnSpc>
              <a:spcBef>
                <a:spcPts val="0"/>
              </a:spcBef>
              <a:spcAft>
                <a:spcPts val="0"/>
              </a:spcAft>
              <a:buClr>
                <a:srgbClr val="666666"/>
              </a:buClr>
              <a:buSzPts val="2400"/>
              <a:buFont typeface="Barlow"/>
              <a:buChar char="▸"/>
            </a:pPr>
            <a:r>
              <a:rPr lang="en" sz="2400">
                <a:solidFill>
                  <a:srgbClr val="666666"/>
                </a:solidFill>
                <a:latin typeface="Barlow"/>
                <a:ea typeface="Barlow"/>
                <a:cs typeface="Barlow"/>
                <a:sym typeface="Barlow"/>
              </a:rPr>
              <a:t>Here is the example of the result with 5 clusters   </a:t>
            </a:r>
            <a:endParaRPr sz="1400">
              <a:solidFill>
                <a:srgbClr val="66666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g6c2da458b7_1_1641"/>
          <p:cNvSpPr txBox="1">
            <a:spLocks noGrp="1"/>
          </p:cNvSpPr>
          <p:nvPr>
            <p:ph type="title"/>
          </p:nvPr>
        </p:nvSpPr>
        <p:spPr>
          <a:xfrm>
            <a:off x="457200" y="681800"/>
            <a:ext cx="3667200" cy="10827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4800"/>
              <a:buNone/>
            </a:pPr>
            <a:r>
              <a:rPr lang="en" sz="3600" dirty="0"/>
              <a:t>Variable Correlation</a:t>
            </a:r>
            <a:endParaRPr sz="3600" dirty="0"/>
          </a:p>
        </p:txBody>
      </p:sp>
      <p:sp>
        <p:nvSpPr>
          <p:cNvPr id="956" name="Google Shape;956;g6c2da458b7_1_1641"/>
          <p:cNvSpPr txBox="1">
            <a:spLocks noGrp="1"/>
          </p:cNvSpPr>
          <p:nvPr>
            <p:ph type="body" idx="1"/>
          </p:nvPr>
        </p:nvSpPr>
        <p:spPr>
          <a:xfrm>
            <a:off x="457200" y="2148150"/>
            <a:ext cx="2978100" cy="2640900"/>
          </a:xfrm>
          <a:prstGeom prst="rect">
            <a:avLst/>
          </a:prstGeom>
          <a:noFill/>
          <a:ln>
            <a:noFill/>
          </a:ln>
        </p:spPr>
        <p:txBody>
          <a:bodyPr spcFirstLastPara="1" wrap="square" lIns="0" tIns="0" rIns="0" bIns="0" anchor="t" anchorCtr="0">
            <a:noAutofit/>
          </a:bodyPr>
          <a:lstStyle/>
          <a:p>
            <a:pPr marL="457200" lvl="0" indent="-381000" algn="l" rtl="0">
              <a:lnSpc>
                <a:spcPct val="100000"/>
              </a:lnSpc>
              <a:spcBef>
                <a:spcPts val="0"/>
              </a:spcBef>
              <a:spcAft>
                <a:spcPts val="0"/>
              </a:spcAft>
              <a:buClr>
                <a:srgbClr val="666666"/>
              </a:buClr>
              <a:buSzPts val="2400"/>
              <a:buFont typeface="Barlow"/>
              <a:buChar char="▸"/>
            </a:pPr>
            <a:r>
              <a:rPr lang="en" sz="2400">
                <a:solidFill>
                  <a:srgbClr val="666666"/>
                </a:solidFill>
                <a:latin typeface="Barlow"/>
                <a:ea typeface="Barlow"/>
                <a:cs typeface="Barlow"/>
                <a:sym typeface="Barlow"/>
              </a:rPr>
              <a:t>3 ~ 5 groups with high correlations </a:t>
            </a:r>
            <a:endParaRPr sz="1400">
              <a:solidFill>
                <a:srgbClr val="666666"/>
              </a:solidFill>
            </a:endParaRPr>
          </a:p>
        </p:txBody>
      </p:sp>
      <p:sp>
        <p:nvSpPr>
          <p:cNvPr id="957" name="Google Shape;957;g6c2da458b7_1_164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11</a:t>
            </a:fld>
            <a:endParaRPr/>
          </a:p>
        </p:txBody>
      </p:sp>
      <p:pic>
        <p:nvPicPr>
          <p:cNvPr id="958" name="Google Shape;958;g6c2da458b7_1_1641"/>
          <p:cNvPicPr preferRelativeResize="0"/>
          <p:nvPr/>
        </p:nvPicPr>
        <p:blipFill rotWithShape="1">
          <a:blip r:embed="rId3">
            <a:alphaModFix amt="80000"/>
          </a:blip>
          <a:srcRect l="7672" t="4192" b="3676"/>
          <a:stretch/>
        </p:blipFill>
        <p:spPr>
          <a:xfrm>
            <a:off x="3989804" y="0"/>
            <a:ext cx="5154198" cy="514349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g6c2da458b7_1_1660"/>
          <p:cNvSpPr txBox="1">
            <a:spLocks noGrp="1"/>
          </p:cNvSpPr>
          <p:nvPr>
            <p:ph type="title"/>
          </p:nvPr>
        </p:nvSpPr>
        <p:spPr>
          <a:xfrm>
            <a:off x="457200" y="681800"/>
            <a:ext cx="7253700" cy="1082700"/>
          </a:xfrm>
          <a:prstGeom prst="rect">
            <a:avLst/>
          </a:prstGeom>
          <a:noFill/>
          <a:ln>
            <a:noFill/>
          </a:ln>
        </p:spPr>
        <p:txBody>
          <a:bodyPr spcFirstLastPara="1" wrap="square" lIns="0" tIns="0" rIns="0" bIns="0" anchor="t" anchorCtr="0">
            <a:noAutofit/>
          </a:bodyPr>
          <a:lstStyle/>
          <a:p>
            <a:pPr lvl="0"/>
            <a:r>
              <a:rPr lang="en" sz="3600" dirty="0"/>
              <a:t>K-means Clustering Model with Dimension </a:t>
            </a:r>
            <a:r>
              <a:rPr lang="en" altLang="zh-CN" sz="3600" dirty="0"/>
              <a:t>Reduction</a:t>
            </a:r>
            <a:r>
              <a:rPr lang="en" sz="3600" dirty="0"/>
              <a:t> (PCA)</a:t>
            </a:r>
            <a:endParaRPr sz="3600" dirty="0"/>
          </a:p>
        </p:txBody>
      </p:sp>
      <p:sp>
        <p:nvSpPr>
          <p:cNvPr id="964" name="Google Shape;964;g6c2da458b7_1_166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12</a:t>
            </a:fld>
            <a:endParaRPr/>
          </a:p>
        </p:txBody>
      </p:sp>
      <p:pic>
        <p:nvPicPr>
          <p:cNvPr id="965" name="Google Shape;965;g6c2da458b7_1_1660"/>
          <p:cNvPicPr preferRelativeResize="0"/>
          <p:nvPr/>
        </p:nvPicPr>
        <p:blipFill>
          <a:blip r:embed="rId3">
            <a:alphaModFix/>
          </a:blip>
          <a:stretch>
            <a:fillRect/>
          </a:stretch>
        </p:blipFill>
        <p:spPr>
          <a:xfrm>
            <a:off x="3286125" y="1764500"/>
            <a:ext cx="5512725" cy="2375400"/>
          </a:xfrm>
          <a:prstGeom prst="rect">
            <a:avLst/>
          </a:prstGeom>
          <a:noFill/>
          <a:ln>
            <a:noFill/>
          </a:ln>
        </p:spPr>
      </p:pic>
      <p:sp>
        <p:nvSpPr>
          <p:cNvPr id="966" name="Google Shape;966;g6c2da458b7_1_1660"/>
          <p:cNvSpPr txBox="1">
            <a:spLocks noGrp="1"/>
          </p:cNvSpPr>
          <p:nvPr>
            <p:ph type="body" idx="1"/>
          </p:nvPr>
        </p:nvSpPr>
        <p:spPr>
          <a:xfrm>
            <a:off x="457200" y="2148150"/>
            <a:ext cx="2978100" cy="2640900"/>
          </a:xfrm>
          <a:prstGeom prst="rect">
            <a:avLst/>
          </a:prstGeom>
          <a:noFill/>
          <a:ln>
            <a:noFill/>
          </a:ln>
        </p:spPr>
        <p:txBody>
          <a:bodyPr spcFirstLastPara="1" wrap="square" lIns="0" tIns="0" rIns="0" bIns="0" anchor="t" anchorCtr="0">
            <a:noAutofit/>
          </a:bodyPr>
          <a:lstStyle/>
          <a:p>
            <a:pPr marL="457200" lvl="0" indent="-381000" algn="l" rtl="0">
              <a:lnSpc>
                <a:spcPct val="100000"/>
              </a:lnSpc>
              <a:spcBef>
                <a:spcPts val="0"/>
              </a:spcBef>
              <a:spcAft>
                <a:spcPts val="0"/>
              </a:spcAft>
              <a:buClr>
                <a:srgbClr val="666666"/>
              </a:buClr>
              <a:buSzPts val="2400"/>
              <a:buFont typeface="Barlow"/>
              <a:buChar char="▸"/>
            </a:pPr>
            <a:r>
              <a:rPr lang="en" sz="2400" dirty="0">
                <a:solidFill>
                  <a:srgbClr val="666666"/>
                </a:solidFill>
                <a:latin typeface="Barlow"/>
                <a:ea typeface="Barlow"/>
                <a:cs typeface="Barlow"/>
                <a:sym typeface="Barlow"/>
              </a:rPr>
              <a:t>Var.% &gt; 85%</a:t>
            </a:r>
            <a:endParaRPr sz="2400" dirty="0">
              <a:solidFill>
                <a:srgbClr val="666666"/>
              </a:solidFill>
              <a:latin typeface="Barlow"/>
              <a:ea typeface="Barlow"/>
              <a:cs typeface="Barlow"/>
              <a:sym typeface="Barlow"/>
            </a:endParaRPr>
          </a:p>
          <a:p>
            <a:pPr marL="457200" lvl="0" indent="0" algn="l" rtl="0">
              <a:lnSpc>
                <a:spcPct val="100000"/>
              </a:lnSpc>
              <a:spcBef>
                <a:spcPts val="0"/>
              </a:spcBef>
              <a:spcAft>
                <a:spcPts val="0"/>
              </a:spcAft>
              <a:buNone/>
            </a:pPr>
            <a:endParaRPr sz="2400" dirty="0">
              <a:solidFill>
                <a:srgbClr val="666666"/>
              </a:solidFill>
              <a:latin typeface="Barlow"/>
              <a:ea typeface="Barlow"/>
              <a:cs typeface="Barlow"/>
              <a:sym typeface="Barlow"/>
            </a:endParaRPr>
          </a:p>
          <a:p>
            <a:pPr marL="457200" lvl="0" indent="-381000" algn="l" rtl="0">
              <a:lnSpc>
                <a:spcPct val="100000"/>
              </a:lnSpc>
              <a:spcBef>
                <a:spcPts val="0"/>
              </a:spcBef>
              <a:spcAft>
                <a:spcPts val="0"/>
              </a:spcAft>
              <a:buClr>
                <a:srgbClr val="666666"/>
              </a:buClr>
              <a:buSzPts val="2400"/>
              <a:buFont typeface="Barlow"/>
              <a:buChar char="▸"/>
            </a:pPr>
            <a:r>
              <a:rPr lang="en" sz="2400" dirty="0">
                <a:solidFill>
                  <a:srgbClr val="666666"/>
                </a:solidFill>
                <a:latin typeface="Barlow"/>
                <a:ea typeface="Barlow"/>
                <a:cs typeface="Barlow"/>
                <a:sym typeface="Barlow"/>
              </a:rPr>
              <a:t>8 Dimensions</a:t>
            </a:r>
            <a:endParaRPr sz="2400" dirty="0">
              <a:solidFill>
                <a:srgbClr val="666666"/>
              </a:solidFill>
              <a:latin typeface="Barlow"/>
              <a:ea typeface="Barlow"/>
              <a:cs typeface="Barlow"/>
              <a:sym typeface="Barlow"/>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g6c2da458b7_1_1669"/>
          <p:cNvSpPr txBox="1">
            <a:spLocks noGrp="1"/>
          </p:cNvSpPr>
          <p:nvPr>
            <p:ph type="title"/>
          </p:nvPr>
        </p:nvSpPr>
        <p:spPr>
          <a:xfrm>
            <a:off x="457200" y="681800"/>
            <a:ext cx="7253700" cy="1082700"/>
          </a:xfrm>
          <a:prstGeom prst="rect">
            <a:avLst/>
          </a:prstGeom>
          <a:noFill/>
          <a:ln>
            <a:noFill/>
          </a:ln>
        </p:spPr>
        <p:txBody>
          <a:bodyPr spcFirstLastPara="1" wrap="square" lIns="0" tIns="0" rIns="0" bIns="0" anchor="t" anchorCtr="0">
            <a:noAutofit/>
          </a:bodyPr>
          <a:lstStyle/>
          <a:p>
            <a:pPr lvl="0"/>
            <a:r>
              <a:rPr lang="en" sz="3600" dirty="0"/>
              <a:t>K-means Clustering Model with Dimension </a:t>
            </a:r>
            <a:r>
              <a:rPr lang="en" altLang="zh-CN" sz="3600" dirty="0"/>
              <a:t>Reduction</a:t>
            </a:r>
            <a:r>
              <a:rPr lang="en" sz="3600" dirty="0"/>
              <a:t> (PCA)</a:t>
            </a:r>
            <a:endParaRPr sz="3600" dirty="0"/>
          </a:p>
        </p:txBody>
      </p:sp>
      <p:sp>
        <p:nvSpPr>
          <p:cNvPr id="972" name="Google Shape;972;g6c2da458b7_1_166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13</a:t>
            </a:fld>
            <a:endParaRPr/>
          </a:p>
        </p:txBody>
      </p:sp>
      <p:pic>
        <p:nvPicPr>
          <p:cNvPr id="973" name="Google Shape;973;g6c2da458b7_1_1669"/>
          <p:cNvPicPr preferRelativeResize="0"/>
          <p:nvPr/>
        </p:nvPicPr>
        <p:blipFill>
          <a:blip r:embed="rId3">
            <a:alphaModFix/>
          </a:blip>
          <a:stretch>
            <a:fillRect/>
          </a:stretch>
        </p:blipFill>
        <p:spPr>
          <a:xfrm>
            <a:off x="457200" y="1818050"/>
            <a:ext cx="3922777" cy="2423160"/>
          </a:xfrm>
          <a:prstGeom prst="rect">
            <a:avLst/>
          </a:prstGeom>
          <a:noFill/>
          <a:ln>
            <a:noFill/>
          </a:ln>
          <a:effectLst>
            <a:outerShdw blurRad="57150" dist="19050" dir="5400000" algn="bl" rotWithShape="0">
              <a:srgbClr val="000000">
                <a:alpha val="50000"/>
              </a:srgbClr>
            </a:outerShdw>
          </a:effectLst>
        </p:spPr>
      </p:pic>
      <p:pic>
        <p:nvPicPr>
          <p:cNvPr id="974" name="Google Shape;974;g6c2da458b7_1_1669"/>
          <p:cNvPicPr preferRelativeResize="0"/>
          <p:nvPr/>
        </p:nvPicPr>
        <p:blipFill>
          <a:blip r:embed="rId4">
            <a:alphaModFix/>
          </a:blip>
          <a:stretch>
            <a:fillRect/>
          </a:stretch>
        </p:blipFill>
        <p:spPr>
          <a:xfrm>
            <a:off x="4498543" y="1818050"/>
            <a:ext cx="3922777" cy="2423150"/>
          </a:xfrm>
          <a:prstGeom prst="rect">
            <a:avLst/>
          </a:prstGeom>
          <a:noFill/>
          <a:ln>
            <a:noFill/>
          </a:ln>
          <a:effectLst>
            <a:outerShdw blurRad="57150" dist="19050" dir="5400000" algn="bl" rotWithShape="0">
              <a:srgbClr val="000000">
                <a:alpha val="50000"/>
              </a:srgbClr>
            </a:outerShdw>
          </a:effectLst>
        </p:spPr>
      </p:pic>
      <p:sp>
        <p:nvSpPr>
          <p:cNvPr id="2" name="矩形 1">
            <a:extLst>
              <a:ext uri="{FF2B5EF4-FFF2-40B4-BE49-F238E27FC236}">
                <a16:creationId xmlns:a16="http://schemas.microsoft.com/office/drawing/2014/main" id="{5C069180-B5BA-485A-8357-C470D61B4DAF}"/>
              </a:ext>
            </a:extLst>
          </p:cNvPr>
          <p:cNvSpPr/>
          <p:nvPr/>
        </p:nvSpPr>
        <p:spPr>
          <a:xfrm>
            <a:off x="404735" y="4375140"/>
            <a:ext cx="4572000" cy="646331"/>
          </a:xfrm>
          <a:prstGeom prst="rect">
            <a:avLst/>
          </a:prstGeom>
        </p:spPr>
        <p:txBody>
          <a:bodyPr>
            <a:spAutoFit/>
          </a:bodyPr>
          <a:lstStyle/>
          <a:p>
            <a:pPr marL="457200" indent="-381000" fontAlgn="base">
              <a:buClr>
                <a:srgbClr val="666666"/>
              </a:buClr>
              <a:buSzPts val="2400"/>
              <a:buFont typeface="Barlow"/>
              <a:buChar char="▸"/>
            </a:pPr>
            <a:r>
              <a:rPr lang="en-US" altLang="zh-CN" sz="1800" dirty="0">
                <a:solidFill>
                  <a:srgbClr val="666666"/>
                </a:solidFill>
                <a:latin typeface="Barlow"/>
                <a:sym typeface="Barlow Light"/>
              </a:rPr>
              <a:t>Silhouette Score: cluster of 2</a:t>
            </a:r>
          </a:p>
          <a:p>
            <a:pPr marL="457200" indent="-381000" fontAlgn="base">
              <a:buClr>
                <a:srgbClr val="666666"/>
              </a:buClr>
              <a:buSzPts val="2400"/>
              <a:buFont typeface="Barlow"/>
              <a:buChar char="▸"/>
            </a:pPr>
            <a:r>
              <a:rPr lang="en-US" altLang="zh-CN" sz="1800" dirty="0" err="1">
                <a:solidFill>
                  <a:srgbClr val="666666"/>
                </a:solidFill>
                <a:latin typeface="Barlow"/>
                <a:sym typeface="Barlow Light"/>
              </a:rPr>
              <a:t>WSS</a:t>
            </a:r>
            <a:r>
              <a:rPr lang="en-US" altLang="zh-CN" sz="1800" dirty="0">
                <a:solidFill>
                  <a:srgbClr val="666666"/>
                </a:solidFill>
                <a:latin typeface="Barlow"/>
                <a:sym typeface="Barlow Light"/>
              </a:rPr>
              <a:t>: cluster of 2, 5, 7, and 9</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80" name="Google Shape;980;g6c2da458b7_1_1678"/>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14</a:t>
            </a:fld>
            <a:endParaRPr/>
          </a:p>
        </p:txBody>
      </p:sp>
      <p:sp>
        <p:nvSpPr>
          <p:cNvPr id="983" name="Google Shape;983;g6c2da458b7_1_1678"/>
          <p:cNvSpPr txBox="1">
            <a:spLocks noGrp="1"/>
          </p:cNvSpPr>
          <p:nvPr>
            <p:ph type="body" idx="4294967295"/>
          </p:nvPr>
        </p:nvSpPr>
        <p:spPr>
          <a:xfrm>
            <a:off x="7103862" y="1809750"/>
            <a:ext cx="1839912" cy="1335088"/>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None/>
            </a:pPr>
            <a:endParaRPr sz="1100" dirty="0">
              <a:solidFill>
                <a:srgbClr val="666666"/>
              </a:solidFill>
              <a:latin typeface="Barlow"/>
              <a:ea typeface="Barlow"/>
              <a:cs typeface="Barlow"/>
              <a:sym typeface="Barlow"/>
            </a:endParaRPr>
          </a:p>
          <a:p>
            <a:pPr marL="0" lvl="0" indent="0" algn="l" rtl="0">
              <a:lnSpc>
                <a:spcPct val="130000"/>
              </a:lnSpc>
              <a:spcBef>
                <a:spcPts val="0"/>
              </a:spcBef>
              <a:spcAft>
                <a:spcPts val="0"/>
              </a:spcAft>
              <a:buNone/>
            </a:pPr>
            <a:r>
              <a:rPr lang="en" sz="1100" dirty="0">
                <a:solidFill>
                  <a:srgbClr val="666666"/>
                </a:solidFill>
                <a:latin typeface="Barlow"/>
                <a:ea typeface="Barlow"/>
                <a:cs typeface="Barlow"/>
                <a:sym typeface="Barlow"/>
              </a:rPr>
              <a:t>921</a:t>
            </a:r>
            <a:endParaRPr sz="1100" dirty="0">
              <a:solidFill>
                <a:srgbClr val="666666"/>
              </a:solidFill>
              <a:latin typeface="Barlow"/>
              <a:ea typeface="Barlow"/>
              <a:cs typeface="Barlow"/>
              <a:sym typeface="Barlow"/>
            </a:endParaRPr>
          </a:p>
          <a:p>
            <a:pPr marL="0" lvl="0" indent="0" algn="l" rtl="0">
              <a:lnSpc>
                <a:spcPct val="130000"/>
              </a:lnSpc>
              <a:spcBef>
                <a:spcPts val="0"/>
              </a:spcBef>
              <a:spcAft>
                <a:spcPts val="0"/>
              </a:spcAft>
              <a:buNone/>
            </a:pPr>
            <a:r>
              <a:rPr lang="en" sz="1100" dirty="0">
                <a:solidFill>
                  <a:srgbClr val="666666"/>
                </a:solidFill>
                <a:latin typeface="Barlow"/>
                <a:ea typeface="Barlow"/>
                <a:cs typeface="Barlow"/>
                <a:sym typeface="Barlow"/>
              </a:rPr>
              <a:t>1224</a:t>
            </a:r>
            <a:endParaRPr sz="1100" dirty="0">
              <a:solidFill>
                <a:srgbClr val="666666"/>
              </a:solidFill>
              <a:latin typeface="Barlow"/>
              <a:ea typeface="Barlow"/>
              <a:cs typeface="Barlow"/>
              <a:sym typeface="Barlow"/>
            </a:endParaRPr>
          </a:p>
          <a:p>
            <a:pPr marL="0" lvl="0" indent="0" algn="l" rtl="0">
              <a:lnSpc>
                <a:spcPct val="130000"/>
              </a:lnSpc>
              <a:spcBef>
                <a:spcPts val="0"/>
              </a:spcBef>
              <a:spcAft>
                <a:spcPts val="0"/>
              </a:spcAft>
              <a:buNone/>
            </a:pPr>
            <a:r>
              <a:rPr lang="en" sz="1100" dirty="0">
                <a:solidFill>
                  <a:srgbClr val="666666"/>
                </a:solidFill>
                <a:latin typeface="Barlow"/>
                <a:ea typeface="Barlow"/>
                <a:cs typeface="Barlow"/>
                <a:sym typeface="Barlow"/>
              </a:rPr>
              <a:t>727</a:t>
            </a:r>
            <a:endParaRPr sz="1100" dirty="0">
              <a:solidFill>
                <a:srgbClr val="666666"/>
              </a:solidFill>
              <a:latin typeface="Barlow"/>
              <a:ea typeface="Barlow"/>
              <a:cs typeface="Barlow"/>
              <a:sym typeface="Barlow"/>
            </a:endParaRPr>
          </a:p>
          <a:p>
            <a:pPr marL="0" lvl="0" indent="0" algn="l" rtl="0">
              <a:lnSpc>
                <a:spcPct val="130000"/>
              </a:lnSpc>
              <a:spcBef>
                <a:spcPts val="0"/>
              </a:spcBef>
              <a:spcAft>
                <a:spcPts val="0"/>
              </a:spcAft>
              <a:buNone/>
            </a:pPr>
            <a:r>
              <a:rPr lang="en" sz="1100" dirty="0">
                <a:solidFill>
                  <a:srgbClr val="666666"/>
                </a:solidFill>
                <a:latin typeface="Barlow"/>
                <a:ea typeface="Barlow"/>
                <a:cs typeface="Barlow"/>
                <a:sym typeface="Barlow"/>
              </a:rPr>
              <a:t>3878</a:t>
            </a:r>
            <a:endParaRPr sz="1100" dirty="0">
              <a:solidFill>
                <a:srgbClr val="666666"/>
              </a:solidFill>
              <a:latin typeface="Barlow"/>
              <a:ea typeface="Barlow"/>
              <a:cs typeface="Barlow"/>
              <a:sym typeface="Barlow"/>
            </a:endParaRPr>
          </a:p>
          <a:p>
            <a:pPr marL="0" lvl="0" indent="0" algn="l" rtl="0">
              <a:lnSpc>
                <a:spcPct val="130000"/>
              </a:lnSpc>
              <a:spcBef>
                <a:spcPts val="0"/>
              </a:spcBef>
              <a:spcAft>
                <a:spcPts val="0"/>
              </a:spcAft>
              <a:buNone/>
            </a:pPr>
            <a:r>
              <a:rPr lang="en" sz="1100" dirty="0">
                <a:solidFill>
                  <a:srgbClr val="666666"/>
                </a:solidFill>
                <a:latin typeface="Barlow"/>
                <a:ea typeface="Barlow"/>
                <a:cs typeface="Barlow"/>
                <a:sym typeface="Barlow"/>
              </a:rPr>
              <a:t>2200</a:t>
            </a:r>
            <a:endParaRPr sz="1100" dirty="0">
              <a:solidFill>
                <a:srgbClr val="666666"/>
              </a:solidFill>
              <a:latin typeface="Barlow"/>
              <a:ea typeface="Barlow"/>
              <a:cs typeface="Barlow"/>
              <a:sym typeface="Barlow"/>
            </a:endParaRPr>
          </a:p>
        </p:txBody>
      </p:sp>
      <p:pic>
        <p:nvPicPr>
          <p:cNvPr id="982" name="Google Shape;982;g6c2da458b7_1_1678"/>
          <p:cNvPicPr preferRelativeResize="0"/>
          <p:nvPr/>
        </p:nvPicPr>
        <p:blipFill>
          <a:blip r:embed="rId3">
            <a:clrChange>
              <a:clrFrom>
                <a:srgbClr val="FFFFFF"/>
              </a:clrFrom>
              <a:clrTo>
                <a:srgbClr val="FFFFFF">
                  <a:alpha val="0"/>
                </a:srgbClr>
              </a:clrTo>
            </a:clrChange>
            <a:alphaModFix/>
          </a:blip>
          <a:stretch>
            <a:fillRect/>
          </a:stretch>
        </p:blipFill>
        <p:spPr>
          <a:xfrm>
            <a:off x="279869" y="235724"/>
            <a:ext cx="6755474" cy="457675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g6c2da458b7_8_30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15</a:t>
            </a:fld>
            <a:endParaRPr/>
          </a:p>
        </p:txBody>
      </p:sp>
      <p:pic>
        <p:nvPicPr>
          <p:cNvPr id="3" name="图片 2">
            <a:extLst>
              <a:ext uri="{FF2B5EF4-FFF2-40B4-BE49-F238E27FC236}">
                <a16:creationId xmlns:a16="http://schemas.microsoft.com/office/drawing/2014/main" id="{A63FA056-886D-4FD0-8EFD-4C462D24675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802018" y="1663892"/>
            <a:ext cx="3773127" cy="3207158"/>
          </a:xfrm>
          <a:prstGeom prst="rect">
            <a:avLst/>
          </a:prstGeom>
        </p:spPr>
      </p:pic>
      <p:sp>
        <p:nvSpPr>
          <p:cNvPr id="7" name="Google Shape;963;g6c2da458b7_1_1660">
            <a:extLst>
              <a:ext uri="{FF2B5EF4-FFF2-40B4-BE49-F238E27FC236}">
                <a16:creationId xmlns:a16="http://schemas.microsoft.com/office/drawing/2014/main" id="{7F8E2059-A84B-41C0-8168-E92F84864FEE}"/>
              </a:ext>
            </a:extLst>
          </p:cNvPr>
          <p:cNvSpPr txBox="1">
            <a:spLocks noGrp="1"/>
          </p:cNvSpPr>
          <p:nvPr>
            <p:ph type="title"/>
          </p:nvPr>
        </p:nvSpPr>
        <p:spPr>
          <a:xfrm>
            <a:off x="457200" y="681800"/>
            <a:ext cx="7253700" cy="1082700"/>
          </a:xfrm>
          <a:prstGeom prst="rect">
            <a:avLst/>
          </a:prstGeom>
          <a:noFill/>
          <a:ln>
            <a:noFill/>
          </a:ln>
        </p:spPr>
        <p:txBody>
          <a:bodyPr spcFirstLastPara="1" wrap="square" lIns="0" tIns="0" rIns="0" bIns="0" anchor="t" anchorCtr="0">
            <a:noAutofit/>
          </a:bodyPr>
          <a:lstStyle/>
          <a:p>
            <a:pPr lvl="0"/>
            <a:r>
              <a:rPr lang="en" sz="3600" dirty="0"/>
              <a:t>K-means Clustering Model with Dimension </a:t>
            </a:r>
            <a:r>
              <a:rPr lang="en" altLang="zh-CN" sz="3600" dirty="0"/>
              <a:t>Reduction</a:t>
            </a:r>
            <a:r>
              <a:rPr lang="en" sz="3600" dirty="0"/>
              <a:t> (PCA)</a:t>
            </a:r>
            <a:endParaRPr sz="3600" dirty="0"/>
          </a:p>
        </p:txBody>
      </p:sp>
      <p:sp>
        <p:nvSpPr>
          <p:cNvPr id="2" name="矩形 1">
            <a:extLst>
              <a:ext uri="{FF2B5EF4-FFF2-40B4-BE49-F238E27FC236}">
                <a16:creationId xmlns:a16="http://schemas.microsoft.com/office/drawing/2014/main" id="{BAA742D8-96CC-4C13-A4C7-2C54EB28FECA}"/>
              </a:ext>
            </a:extLst>
          </p:cNvPr>
          <p:cNvSpPr/>
          <p:nvPr/>
        </p:nvSpPr>
        <p:spPr>
          <a:xfrm>
            <a:off x="5944601" y="2485318"/>
            <a:ext cx="2383986" cy="523220"/>
          </a:xfrm>
          <a:prstGeom prst="rect">
            <a:avLst/>
          </a:prstGeom>
        </p:spPr>
        <p:txBody>
          <a:bodyPr wrap="none">
            <a:spAutoFit/>
          </a:bodyPr>
          <a:lstStyle/>
          <a:p>
            <a:pPr fontAlgn="base"/>
            <a:r>
              <a:rPr lang="en-US" altLang="zh-CN" dirty="0">
                <a:solidFill>
                  <a:srgbClr val="666666"/>
                </a:solidFill>
                <a:latin typeface="Barlow" panose="02010600030101010101" charset="0"/>
              </a:rPr>
              <a:t>3D Visualization of 5 clusters</a:t>
            </a:r>
          </a:p>
          <a:p>
            <a:pPr fontAlgn="base"/>
            <a:r>
              <a:rPr lang="en-US" altLang="zh-CN" dirty="0">
                <a:solidFill>
                  <a:srgbClr val="666666"/>
                </a:solidFill>
                <a:latin typeface="Barlow" panose="02010600030101010101" charset="0"/>
              </a:rPr>
              <a:t>(3 out of 8 dimensions)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g6c2da458b7_1_1718"/>
          <p:cNvSpPr txBox="1">
            <a:spLocks noGrp="1"/>
          </p:cNvSpPr>
          <p:nvPr>
            <p:ph type="ctrTitle"/>
          </p:nvPr>
        </p:nvSpPr>
        <p:spPr>
          <a:xfrm>
            <a:off x="1085850" y="2031025"/>
            <a:ext cx="4676700" cy="919735"/>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 dirty="0"/>
              <a:t>User Evaluation</a:t>
            </a:r>
            <a:endParaRPr dirty="0"/>
          </a:p>
        </p:txBody>
      </p:sp>
      <p:sp>
        <p:nvSpPr>
          <p:cNvPr id="2" name="副标题 1">
            <a:extLst>
              <a:ext uri="{FF2B5EF4-FFF2-40B4-BE49-F238E27FC236}">
                <a16:creationId xmlns:a16="http://schemas.microsoft.com/office/drawing/2014/main" id="{02C284A7-DE46-41A5-9860-2145EF64C2A4}"/>
              </a:ext>
            </a:extLst>
          </p:cNvPr>
          <p:cNvSpPr>
            <a:spLocks noGrp="1"/>
          </p:cNvSpPr>
          <p:nvPr>
            <p:ph type="subTitle" idx="1"/>
          </p:nvPr>
        </p:nvSpPr>
        <p:spPr>
          <a:xfrm>
            <a:off x="1085850" y="3287726"/>
            <a:ext cx="4676700" cy="847730"/>
          </a:xfrm>
        </p:spPr>
        <p:txBody>
          <a:bodyPr/>
          <a:lstStyle/>
          <a:p>
            <a:pPr>
              <a:buFont typeface="Arial" panose="020B0604020202020204" pitchFamily="34" charset="0"/>
              <a:buChar char="•"/>
            </a:pPr>
            <a:r>
              <a:rPr lang="en-US" altLang="zh-CN" dirty="0"/>
              <a:t>Exploration		Boxplots </a:t>
            </a:r>
          </a:p>
          <a:p>
            <a:pPr>
              <a:buFont typeface="Arial" panose="020B0604020202020204" pitchFamily="34" charset="0"/>
              <a:buChar char="•"/>
            </a:pPr>
            <a:r>
              <a:rPr lang="en-US" altLang="zh-CN" dirty="0"/>
              <a:t>Visualization 	Radar chart</a:t>
            </a:r>
            <a:endParaRPr lang="zh-CN" altLang="en-US" dirty="0"/>
          </a:p>
        </p:txBody>
      </p:sp>
      <p:sp>
        <p:nvSpPr>
          <p:cNvPr id="997" name="Google Shape;997;g6c2da458b7_1_1718"/>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a:solidFill>
                  <a:schemeClr val="lt1"/>
                </a:solidFill>
                <a:latin typeface="Barlow"/>
                <a:ea typeface="Barlow"/>
                <a:cs typeface="Barlow"/>
                <a:sym typeface="Barlow"/>
              </a:rPr>
              <a:t>4</a:t>
            </a:r>
            <a:endParaRPr sz="3600" b="1" i="0" u="none" strike="noStrike" cap="none">
              <a:solidFill>
                <a:schemeClr val="lt1"/>
              </a:solidFill>
              <a:latin typeface="Barlow"/>
              <a:ea typeface="Barlow"/>
              <a:cs typeface="Barlow"/>
              <a:sym typeface="Barlow"/>
            </a:endParaRPr>
          </a:p>
        </p:txBody>
      </p:sp>
      <p:grpSp>
        <p:nvGrpSpPr>
          <p:cNvPr id="998" name="Google Shape;998;g6c2da458b7_1_1718"/>
          <p:cNvGrpSpPr/>
          <p:nvPr/>
        </p:nvGrpSpPr>
        <p:grpSpPr>
          <a:xfrm>
            <a:off x="5762559" y="912072"/>
            <a:ext cx="3236777" cy="3319351"/>
            <a:chOff x="2011725" y="44285"/>
            <a:chExt cx="4684870" cy="4762340"/>
          </a:xfrm>
        </p:grpSpPr>
        <p:grpSp>
          <p:nvGrpSpPr>
            <p:cNvPr id="999" name="Google Shape;999;g6c2da458b7_1_1718"/>
            <p:cNvGrpSpPr/>
            <p:nvPr/>
          </p:nvGrpSpPr>
          <p:grpSpPr>
            <a:xfrm>
              <a:off x="2119596" y="326448"/>
              <a:ext cx="3544299" cy="3707706"/>
              <a:chOff x="3860721" y="1330073"/>
              <a:chExt cx="3544299" cy="3707706"/>
            </a:xfrm>
          </p:grpSpPr>
          <p:sp>
            <p:nvSpPr>
              <p:cNvPr id="1000" name="Google Shape;1000;g6c2da458b7_1_1718"/>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1" name="Google Shape;1001;g6c2da458b7_1_1718"/>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2" name="Google Shape;1002;g6c2da458b7_1_1718"/>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3" name="Google Shape;1003;g6c2da458b7_1_1718"/>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4" name="Google Shape;1004;g6c2da458b7_1_1718"/>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5" name="Google Shape;1005;g6c2da458b7_1_1718"/>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6" name="Google Shape;1006;g6c2da458b7_1_1718"/>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7" name="Google Shape;1007;g6c2da458b7_1_1718"/>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8" name="Google Shape;1008;g6c2da458b7_1_1718"/>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9" name="Google Shape;1009;g6c2da458b7_1_1718"/>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0" name="Google Shape;1010;g6c2da458b7_1_1718"/>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1" name="Google Shape;1011;g6c2da458b7_1_1718"/>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2" name="Google Shape;1012;g6c2da458b7_1_1718"/>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3" name="Google Shape;1013;g6c2da458b7_1_1718"/>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4" name="Google Shape;1014;g6c2da458b7_1_1718"/>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5" name="Google Shape;1015;g6c2da458b7_1_1718"/>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6" name="Google Shape;1016;g6c2da458b7_1_1718"/>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7" name="Google Shape;1017;g6c2da458b7_1_1718"/>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8" name="Google Shape;1018;g6c2da458b7_1_1718"/>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9" name="Google Shape;1019;g6c2da458b7_1_1718"/>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0" name="Google Shape;1020;g6c2da458b7_1_1718"/>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1" name="Google Shape;1021;g6c2da458b7_1_1718"/>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2" name="Google Shape;1022;g6c2da458b7_1_1718"/>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3" name="Google Shape;1023;g6c2da458b7_1_1718"/>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4" name="Google Shape;1024;g6c2da458b7_1_1718"/>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5" name="Google Shape;1025;g6c2da458b7_1_1718"/>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6" name="Google Shape;1026;g6c2da458b7_1_1718"/>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7" name="Google Shape;1027;g6c2da458b7_1_1718"/>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8" name="Google Shape;1028;g6c2da458b7_1_1718"/>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9" name="Google Shape;1029;g6c2da458b7_1_1718"/>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0" name="Google Shape;1030;g6c2da458b7_1_1718"/>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1" name="Google Shape;1031;g6c2da458b7_1_1718"/>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2" name="Google Shape;1032;g6c2da458b7_1_1718"/>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3" name="Google Shape;1033;g6c2da458b7_1_1718"/>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4" name="Google Shape;1034;g6c2da458b7_1_1718"/>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5" name="Google Shape;1035;g6c2da458b7_1_1718"/>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6" name="Google Shape;1036;g6c2da458b7_1_1718"/>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7" name="Google Shape;1037;g6c2da458b7_1_1718"/>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8" name="Google Shape;1038;g6c2da458b7_1_1718"/>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9" name="Google Shape;1039;g6c2da458b7_1_1718"/>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0" name="Google Shape;1040;g6c2da458b7_1_1718"/>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1" name="Google Shape;1041;g6c2da458b7_1_1718"/>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2" name="Google Shape;1042;g6c2da458b7_1_1718"/>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3" name="Google Shape;1043;g6c2da458b7_1_1718"/>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4" name="Google Shape;1044;g6c2da458b7_1_1718"/>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5" name="Google Shape;1045;g6c2da458b7_1_1718"/>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6" name="Google Shape;1046;g6c2da458b7_1_1718"/>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7" name="Google Shape;1047;g6c2da458b7_1_1718"/>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8" name="Google Shape;1048;g6c2da458b7_1_1718"/>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9" name="Google Shape;1049;g6c2da458b7_1_1718"/>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0" name="Google Shape;1050;g6c2da458b7_1_1718"/>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1" name="Google Shape;1051;g6c2da458b7_1_1718"/>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2" name="Google Shape;1052;g6c2da458b7_1_1718"/>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3" name="Google Shape;1053;g6c2da458b7_1_1718"/>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4" name="Google Shape;1054;g6c2da458b7_1_1718"/>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5" name="Google Shape;1055;g6c2da458b7_1_1718"/>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6" name="Google Shape;1056;g6c2da458b7_1_1718"/>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7" name="Google Shape;1057;g6c2da458b7_1_1718"/>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8" name="Google Shape;1058;g6c2da458b7_1_1718"/>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9" name="Google Shape;1059;g6c2da458b7_1_1718"/>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0" name="Google Shape;1060;g6c2da458b7_1_1718"/>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1" name="Google Shape;1061;g6c2da458b7_1_1718"/>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2" name="Google Shape;1062;g6c2da458b7_1_1718"/>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3" name="Google Shape;1063;g6c2da458b7_1_1718"/>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4" name="Google Shape;1064;g6c2da458b7_1_1718"/>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5" name="Google Shape;1065;g6c2da458b7_1_1718"/>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6" name="Google Shape;1066;g6c2da458b7_1_1718"/>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7" name="Google Shape;1067;g6c2da458b7_1_1718"/>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8" name="Google Shape;1068;g6c2da458b7_1_1718"/>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9" name="Google Shape;1069;g6c2da458b7_1_1718"/>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0" name="Google Shape;1070;g6c2da458b7_1_1718"/>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1" name="Google Shape;1071;g6c2da458b7_1_1718"/>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2" name="Google Shape;1072;g6c2da458b7_1_1718"/>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3" name="Google Shape;1073;g6c2da458b7_1_1718"/>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4" name="Google Shape;1074;g6c2da458b7_1_1718"/>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5" name="Google Shape;1075;g6c2da458b7_1_1718"/>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6" name="Google Shape;1076;g6c2da458b7_1_1718"/>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7" name="Google Shape;1077;g6c2da458b7_1_1718"/>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8" name="Google Shape;1078;g6c2da458b7_1_1718"/>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9" name="Google Shape;1079;g6c2da458b7_1_1718"/>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0" name="Google Shape;1080;g6c2da458b7_1_1718"/>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1" name="Google Shape;1081;g6c2da458b7_1_1718"/>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2" name="Google Shape;1082;g6c2da458b7_1_1718"/>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3" name="Google Shape;1083;g6c2da458b7_1_1718"/>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4" name="Google Shape;1084;g6c2da458b7_1_1718"/>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5" name="Google Shape;1085;g6c2da458b7_1_1718"/>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6" name="Google Shape;1086;g6c2da458b7_1_1718"/>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7" name="Google Shape;1087;g6c2da458b7_1_1718"/>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8" name="Google Shape;1088;g6c2da458b7_1_1718"/>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9" name="Google Shape;1089;g6c2da458b7_1_1718"/>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0" name="Google Shape;1090;g6c2da458b7_1_1718"/>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1" name="Google Shape;1091;g6c2da458b7_1_1718"/>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2" name="Google Shape;1092;g6c2da458b7_1_1718"/>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3" name="Google Shape;1093;g6c2da458b7_1_1718"/>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4" name="Google Shape;1094;g6c2da458b7_1_1718"/>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5" name="Google Shape;1095;g6c2da458b7_1_1718"/>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6" name="Google Shape;1096;g6c2da458b7_1_1718"/>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7" name="Google Shape;1097;g6c2da458b7_1_1718"/>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8" name="Google Shape;1098;g6c2da458b7_1_1718"/>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9" name="Google Shape;1099;g6c2da458b7_1_1718"/>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0" name="Google Shape;1100;g6c2da458b7_1_1718"/>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1" name="Google Shape;1101;g6c2da458b7_1_1718"/>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2" name="Google Shape;1102;g6c2da458b7_1_1718"/>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3" name="Google Shape;1103;g6c2da458b7_1_1718"/>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4" name="Google Shape;1104;g6c2da458b7_1_1718"/>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5" name="Google Shape;1105;g6c2da458b7_1_1718"/>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6" name="Google Shape;1106;g6c2da458b7_1_1718"/>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107" name="Google Shape;1107;g6c2da458b7_1_1718"/>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8" name="Google Shape;1108;g6c2da458b7_1_1718"/>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9" name="Google Shape;1109;g6c2da458b7_1_1718"/>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0" name="Google Shape;1110;g6c2da458b7_1_1718"/>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1" name="Google Shape;1111;g6c2da458b7_1_1718"/>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2" name="Google Shape;1112;g6c2da458b7_1_1718"/>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3" name="Google Shape;1113;g6c2da458b7_1_1718"/>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4" name="Google Shape;1114;g6c2da458b7_1_1718"/>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5" name="Google Shape;1115;g6c2da458b7_1_1718"/>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6" name="Google Shape;1116;g6c2da458b7_1_1718"/>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7" name="Google Shape;1117;g6c2da458b7_1_1718"/>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8" name="Google Shape;1118;g6c2da458b7_1_1718"/>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9" name="Google Shape;1119;g6c2da458b7_1_1718"/>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0" name="Google Shape;1120;g6c2da458b7_1_1718"/>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1" name="Google Shape;1121;g6c2da458b7_1_1718"/>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2" name="Google Shape;1122;g6c2da458b7_1_1718"/>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3" name="Google Shape;1123;g6c2da458b7_1_1718"/>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4" name="Google Shape;1124;g6c2da458b7_1_1718"/>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5" name="Google Shape;1125;g6c2da458b7_1_1718"/>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6" name="Google Shape;1126;g6c2da458b7_1_1718"/>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7" name="Google Shape;1127;g6c2da458b7_1_1718"/>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8" name="Google Shape;1128;g6c2da458b7_1_1718"/>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9" name="Google Shape;1129;g6c2da458b7_1_1718"/>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0" name="Google Shape;1130;g6c2da458b7_1_1718"/>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1" name="Google Shape;1131;g6c2da458b7_1_1718"/>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2" name="Google Shape;1132;g6c2da458b7_1_1718"/>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3" name="Google Shape;1133;g6c2da458b7_1_1718"/>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4" name="Google Shape;1134;g6c2da458b7_1_1718"/>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5" name="Google Shape;1135;g6c2da458b7_1_1718"/>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6" name="Google Shape;1136;g6c2da458b7_1_1718"/>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7" name="Google Shape;1137;g6c2da458b7_1_1718"/>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8" name="Google Shape;1138;g6c2da458b7_1_1718"/>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9" name="Google Shape;1139;g6c2da458b7_1_1718"/>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0" name="Google Shape;1140;g6c2da458b7_1_1718"/>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1" name="Google Shape;1141;g6c2da458b7_1_1718"/>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2" name="Google Shape;1142;g6c2da458b7_1_1718"/>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3" name="Google Shape;1143;g6c2da458b7_1_1718"/>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4" name="Google Shape;1144;g6c2da458b7_1_1718"/>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5" name="Google Shape;1145;g6c2da458b7_1_1718"/>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6" name="Google Shape;1146;g6c2da458b7_1_1718"/>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7" name="Google Shape;1147;g6c2da458b7_1_1718"/>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8" name="Google Shape;1148;g6c2da458b7_1_1718"/>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9" name="Google Shape;1149;g6c2da458b7_1_1718"/>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0" name="Google Shape;1150;g6c2da458b7_1_1718"/>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1" name="Google Shape;1151;g6c2da458b7_1_1718"/>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2" name="Google Shape;1152;g6c2da458b7_1_1718"/>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3" name="Google Shape;1153;g6c2da458b7_1_1718"/>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4" name="Google Shape;1154;g6c2da458b7_1_1718"/>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5" name="Google Shape;1155;g6c2da458b7_1_1718"/>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6" name="Google Shape;1156;g6c2da458b7_1_1718"/>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7" name="Google Shape;1157;g6c2da458b7_1_1718"/>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8" name="Google Shape;1158;g6c2da458b7_1_1718"/>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9" name="Google Shape;1159;g6c2da458b7_1_1718"/>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0" name="Google Shape;1160;g6c2da458b7_1_1718"/>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1" name="Google Shape;1161;g6c2da458b7_1_1718"/>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2" name="Google Shape;1162;g6c2da458b7_1_1718"/>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3" name="Google Shape;1163;g6c2da458b7_1_1718"/>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4" name="Google Shape;1164;g6c2da458b7_1_1718"/>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5" name="Google Shape;1165;g6c2da458b7_1_1718"/>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6" name="Google Shape;1166;g6c2da458b7_1_1718"/>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7" name="Google Shape;1167;g6c2da458b7_1_1718"/>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8" name="Google Shape;1168;g6c2da458b7_1_1718"/>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9" name="Google Shape;1169;g6c2da458b7_1_1718"/>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0" name="Google Shape;1170;g6c2da458b7_1_1718"/>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1" name="Google Shape;1171;g6c2da458b7_1_1718"/>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2" name="Google Shape;1172;g6c2da458b7_1_1718"/>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3" name="Google Shape;1173;g6c2da458b7_1_1718"/>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4" name="Google Shape;1174;g6c2da458b7_1_1718"/>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5" name="Google Shape;1175;g6c2da458b7_1_1718"/>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6" name="Google Shape;1176;g6c2da458b7_1_1718"/>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7" name="Google Shape;1177;g6c2da458b7_1_1718"/>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8" name="Google Shape;1178;g6c2da458b7_1_1718"/>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9" name="Google Shape;1179;g6c2da458b7_1_1718"/>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0" name="Google Shape;1180;g6c2da458b7_1_1718"/>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1" name="Google Shape;1181;g6c2da458b7_1_1718"/>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2" name="Google Shape;1182;g6c2da458b7_1_1718"/>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3" name="Google Shape;1183;g6c2da458b7_1_1718"/>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4" name="Google Shape;1184;g6c2da458b7_1_1718"/>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5" name="Google Shape;1185;g6c2da458b7_1_1718"/>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6" name="Google Shape;1186;g6c2da458b7_1_1718"/>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7" name="Google Shape;1187;g6c2da458b7_1_1718"/>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8" name="Google Shape;1188;g6c2da458b7_1_1718"/>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9" name="Google Shape;1189;g6c2da458b7_1_1718"/>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0" name="Google Shape;1190;g6c2da458b7_1_1718"/>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1" name="Google Shape;1191;g6c2da458b7_1_1718"/>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2" name="Google Shape;1192;g6c2da458b7_1_1718"/>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3" name="Google Shape;1193;g6c2da458b7_1_1718"/>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4" name="Google Shape;1194;g6c2da458b7_1_1718"/>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5" name="Google Shape;1195;g6c2da458b7_1_1718"/>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6" name="Google Shape;1196;g6c2da458b7_1_1718"/>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7" name="Google Shape;1197;g6c2da458b7_1_1718"/>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8" name="Google Shape;1198;g6c2da458b7_1_1718"/>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9" name="Google Shape;1199;g6c2da458b7_1_1718"/>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0" name="Google Shape;1200;g6c2da458b7_1_1718"/>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1" name="Google Shape;1201;g6c2da458b7_1_1718"/>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2" name="Google Shape;1202;g6c2da458b7_1_1718"/>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3" name="Google Shape;1203;g6c2da458b7_1_1718"/>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4" name="Google Shape;1204;g6c2da458b7_1_1718"/>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5" name="Google Shape;1205;g6c2da458b7_1_1718"/>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6" name="Google Shape;1206;g6c2da458b7_1_1718"/>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7" name="Google Shape;1207;g6c2da458b7_1_1718"/>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8" name="Google Shape;1208;g6c2da458b7_1_1718"/>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9" name="Google Shape;1209;g6c2da458b7_1_1718"/>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0" name="Google Shape;1210;g6c2da458b7_1_1718"/>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1" name="Google Shape;1211;g6c2da458b7_1_1718"/>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2" name="Google Shape;1212;g6c2da458b7_1_1718"/>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3" name="Google Shape;1213;g6c2da458b7_1_1718"/>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4" name="Google Shape;1214;g6c2da458b7_1_1718"/>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5" name="Google Shape;1215;g6c2da458b7_1_1718"/>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6" name="Google Shape;1216;g6c2da458b7_1_1718"/>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7" name="Google Shape;1217;g6c2da458b7_1_1718"/>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8" name="Google Shape;1218;g6c2da458b7_1_1718"/>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9" name="Google Shape;1219;g6c2da458b7_1_1718"/>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0" name="Google Shape;1220;g6c2da458b7_1_1718"/>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1" name="Google Shape;1221;g6c2da458b7_1_1718"/>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2" name="Google Shape;1222;g6c2da458b7_1_1718"/>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3" name="Google Shape;1223;g6c2da458b7_1_1718"/>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4" name="Google Shape;1224;g6c2da458b7_1_1718"/>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5" name="Google Shape;1225;g6c2da458b7_1_1718"/>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6" name="Google Shape;1226;g6c2da458b7_1_1718"/>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7" name="Google Shape;1227;g6c2da458b7_1_1718"/>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8" name="Google Shape;1228;g6c2da458b7_1_1718"/>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9" name="Google Shape;1229;g6c2da458b7_1_1718"/>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0" name="Google Shape;1230;g6c2da458b7_1_1718"/>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1" name="Google Shape;1231;g6c2da458b7_1_1718"/>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2" name="Google Shape;1232;g6c2da458b7_1_1718"/>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3" name="Google Shape;1233;g6c2da458b7_1_1718"/>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4" name="Google Shape;1234;g6c2da458b7_1_1718"/>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5" name="Google Shape;1235;g6c2da458b7_1_1718"/>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6" name="Google Shape;1236;g6c2da458b7_1_1718"/>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7" name="Google Shape;1237;g6c2da458b7_1_1718"/>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8" name="Google Shape;1238;g6c2da458b7_1_1718"/>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9" name="Google Shape;1239;g6c2da458b7_1_1718"/>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0" name="Google Shape;1240;g6c2da458b7_1_1718"/>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1" name="Google Shape;1241;g6c2da458b7_1_1718"/>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2" name="Google Shape;1242;g6c2da458b7_1_1718"/>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3" name="Google Shape;1243;g6c2da458b7_1_1718"/>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4" name="Google Shape;1244;g6c2da458b7_1_1718"/>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5" name="Google Shape;1245;g6c2da458b7_1_1718"/>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6" name="Google Shape;1246;g6c2da458b7_1_1718"/>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7" name="Google Shape;1247;g6c2da458b7_1_1718"/>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248" name="Google Shape;1248;g6c2da458b7_1_1718"/>
            <p:cNvGrpSpPr/>
            <p:nvPr/>
          </p:nvGrpSpPr>
          <p:grpSpPr>
            <a:xfrm>
              <a:off x="3871486" y="368362"/>
              <a:ext cx="330893" cy="250785"/>
              <a:chOff x="6621095" y="1452181"/>
              <a:chExt cx="330893" cy="250785"/>
            </a:xfrm>
          </p:grpSpPr>
          <p:sp>
            <p:nvSpPr>
              <p:cNvPr id="1249" name="Google Shape;1249;g6c2da458b7_1_171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0" name="Google Shape;1250;g6c2da458b7_1_171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1" name="Google Shape;1251;g6c2da458b7_1_171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2" name="Google Shape;1252;g6c2da458b7_1_171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3" name="Google Shape;1253;g6c2da458b7_1_171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54" name="Google Shape;1254;g6c2da458b7_1_1718"/>
            <p:cNvGrpSpPr/>
            <p:nvPr/>
          </p:nvGrpSpPr>
          <p:grpSpPr>
            <a:xfrm>
              <a:off x="4704106" y="852569"/>
              <a:ext cx="330893" cy="250785"/>
              <a:chOff x="6621095" y="1452181"/>
              <a:chExt cx="330893" cy="250785"/>
            </a:xfrm>
          </p:grpSpPr>
          <p:sp>
            <p:nvSpPr>
              <p:cNvPr id="1255" name="Google Shape;1255;g6c2da458b7_1_171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6" name="Google Shape;1256;g6c2da458b7_1_171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7" name="Google Shape;1257;g6c2da458b7_1_171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8" name="Google Shape;1258;g6c2da458b7_1_171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9" name="Google Shape;1259;g6c2da458b7_1_171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260" name="Google Shape;1260;g6c2da458b7_1_1718"/>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1" name="Google Shape;1261;g6c2da458b7_1_1718"/>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262" name="Google Shape;1262;g6c2da458b7_1_1718"/>
            <p:cNvGrpSpPr/>
            <p:nvPr/>
          </p:nvGrpSpPr>
          <p:grpSpPr>
            <a:xfrm flipH="1">
              <a:off x="2446573" y="1414367"/>
              <a:ext cx="298962" cy="226660"/>
              <a:chOff x="6621095" y="1452181"/>
              <a:chExt cx="330893" cy="250785"/>
            </a:xfrm>
          </p:grpSpPr>
          <p:sp>
            <p:nvSpPr>
              <p:cNvPr id="1263" name="Google Shape;1263;g6c2da458b7_1_171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4" name="Google Shape;1264;g6c2da458b7_1_171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5" name="Google Shape;1265;g6c2da458b7_1_171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6" name="Google Shape;1266;g6c2da458b7_1_171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7" name="Google Shape;1267;g6c2da458b7_1_171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268" name="Google Shape;1268;g6c2da458b7_1_1718"/>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9" name="Google Shape;1269;g6c2da458b7_1_1718"/>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grpSp>
        <p:nvGrpSpPr>
          <p:cNvPr id="3" name="组合 2">
            <a:extLst>
              <a:ext uri="{FF2B5EF4-FFF2-40B4-BE49-F238E27FC236}">
                <a16:creationId xmlns:a16="http://schemas.microsoft.com/office/drawing/2014/main" id="{E9424676-3388-4448-A4E2-FCC088CE3DFE}"/>
              </a:ext>
            </a:extLst>
          </p:cNvPr>
          <p:cNvGrpSpPr/>
          <p:nvPr/>
        </p:nvGrpSpPr>
        <p:grpSpPr>
          <a:xfrm>
            <a:off x="-12228" y="0"/>
            <a:ext cx="9168450" cy="5143500"/>
            <a:chOff x="-12228" y="0"/>
            <a:chExt cx="9168450" cy="5143500"/>
          </a:xfrm>
        </p:grpSpPr>
        <p:pic>
          <p:nvPicPr>
            <p:cNvPr id="1274" name="Google Shape;1274;g6c2da458b7_1_1689"/>
            <p:cNvPicPr preferRelativeResize="0"/>
            <p:nvPr/>
          </p:nvPicPr>
          <p:blipFill rotWithShape="1">
            <a:blip r:embed="rId3">
              <a:clrChange>
                <a:clrFrom>
                  <a:srgbClr val="000000">
                    <a:alpha val="0"/>
                  </a:srgbClr>
                </a:clrFrom>
                <a:clrTo>
                  <a:srgbClr val="000000">
                    <a:alpha val="0"/>
                  </a:srgbClr>
                </a:clrTo>
              </a:clrChange>
              <a:alphaModFix/>
            </a:blip>
            <a:srcRect t="7894" r="92695" b="16048"/>
            <a:stretch/>
          </p:blipFill>
          <p:spPr>
            <a:xfrm>
              <a:off x="-12228" y="0"/>
              <a:ext cx="9168450" cy="5143500"/>
            </a:xfrm>
            <a:prstGeom prst="rect">
              <a:avLst/>
            </a:prstGeom>
            <a:noFill/>
            <a:ln>
              <a:noFill/>
            </a:ln>
          </p:spPr>
        </p:pic>
        <p:sp>
          <p:nvSpPr>
            <p:cNvPr id="2" name="矩形 1">
              <a:extLst>
                <a:ext uri="{FF2B5EF4-FFF2-40B4-BE49-F238E27FC236}">
                  <a16:creationId xmlns:a16="http://schemas.microsoft.com/office/drawing/2014/main" id="{7708CD30-8E76-4EBB-9C8D-10B441CFA8B7}"/>
                </a:ext>
              </a:extLst>
            </p:cNvPr>
            <p:cNvSpPr/>
            <p:nvPr/>
          </p:nvSpPr>
          <p:spPr>
            <a:xfrm>
              <a:off x="2416152" y="47641"/>
              <a:ext cx="4393461" cy="47785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77" name="Google Shape;1277;g6c2da458b7_1_1689"/>
            <p:cNvPicPr preferRelativeResize="0"/>
            <p:nvPr/>
          </p:nvPicPr>
          <p:blipFill rotWithShape="1">
            <a:blip r:embed="rId4">
              <a:alphaModFix/>
            </a:blip>
            <a:srcRect r="19224"/>
            <a:stretch/>
          </p:blipFill>
          <p:spPr>
            <a:xfrm>
              <a:off x="2919134" y="414532"/>
              <a:ext cx="3518244" cy="2940447"/>
            </a:xfrm>
            <a:prstGeom prst="rect">
              <a:avLst/>
            </a:prstGeom>
            <a:noFill/>
            <a:ln>
              <a:noFill/>
            </a:ln>
          </p:spPr>
        </p:pic>
        <p:pic>
          <p:nvPicPr>
            <p:cNvPr id="1276" name="Google Shape;1276;g6c2da458b7_1_1689"/>
            <p:cNvPicPr preferRelativeResize="0"/>
            <p:nvPr/>
          </p:nvPicPr>
          <p:blipFill rotWithShape="1">
            <a:blip r:embed="rId5">
              <a:clrChange>
                <a:clrFrom>
                  <a:srgbClr val="F5F6F8"/>
                </a:clrFrom>
                <a:clrTo>
                  <a:srgbClr val="F5F6F8">
                    <a:alpha val="0"/>
                  </a:srgbClr>
                </a:clrTo>
              </a:clrChange>
              <a:alphaModFix/>
            </a:blip>
            <a:srcRect t="7894" b="16048"/>
            <a:stretch/>
          </p:blipFill>
          <p:spPr>
            <a:xfrm>
              <a:off x="948092" y="0"/>
              <a:ext cx="6255313" cy="5143500"/>
            </a:xfrm>
            <a:prstGeom prst="rect">
              <a:avLst/>
            </a:prstGeom>
            <a:noFill/>
            <a:ln>
              <a:noFill/>
            </a:ln>
          </p:spPr>
        </p:pic>
      </p:grpSp>
      <p:sp>
        <p:nvSpPr>
          <p:cNvPr id="1275" name="Google Shape;1275;g6c2da458b7_1_168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lt1"/>
                </a:solidFill>
              </a:rPr>
              <a:t>17</a:t>
            </a:fld>
            <a:endParaRPr>
              <a:solidFill>
                <a:schemeClr val="lt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6"/>
          <p:cNvSpPr txBox="1">
            <a:spLocks noGrp="1"/>
          </p:cNvSpPr>
          <p:nvPr>
            <p:ph type="title"/>
          </p:nvPr>
        </p:nvSpPr>
        <p:spPr>
          <a:xfrm>
            <a:off x="457200" y="609435"/>
            <a:ext cx="8191800" cy="108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4800"/>
              <a:buNone/>
            </a:pPr>
            <a:r>
              <a:rPr lang="en" sz="3600" dirty="0"/>
              <a:t>Cluster 1 💳</a:t>
            </a:r>
            <a:endParaRPr sz="3600" dirty="0"/>
          </a:p>
          <a:p>
            <a:pPr marL="0" lvl="0" indent="0" algn="l" rtl="0">
              <a:lnSpc>
                <a:spcPct val="100000"/>
              </a:lnSpc>
              <a:spcBef>
                <a:spcPts val="0"/>
              </a:spcBef>
              <a:spcAft>
                <a:spcPts val="0"/>
              </a:spcAft>
              <a:buSzPts val="4800"/>
              <a:buNone/>
            </a:pPr>
            <a:endParaRPr sz="1000" dirty="0"/>
          </a:p>
          <a:p>
            <a:pPr marL="0" lvl="0" indent="0" algn="just" rtl="0">
              <a:lnSpc>
                <a:spcPct val="100000"/>
              </a:lnSpc>
              <a:spcBef>
                <a:spcPts val="0"/>
              </a:spcBef>
              <a:spcAft>
                <a:spcPts val="0"/>
              </a:spcAft>
              <a:buNone/>
            </a:pPr>
            <a:r>
              <a:rPr lang="en" sz="2400" dirty="0">
                <a:solidFill>
                  <a:srgbClr val="FF9900"/>
                </a:solidFill>
              </a:rPr>
              <a:t>Long-time users for daily purchases</a:t>
            </a:r>
            <a:endParaRPr sz="2400" dirty="0">
              <a:solidFill>
                <a:srgbClr val="FF9900"/>
              </a:solidFill>
            </a:endParaRPr>
          </a:p>
        </p:txBody>
      </p:sp>
      <p:pic>
        <p:nvPicPr>
          <p:cNvPr id="1284" name="Google Shape;1284;p6"/>
          <p:cNvPicPr preferRelativeResize="0"/>
          <p:nvPr/>
        </p:nvPicPr>
        <p:blipFill>
          <a:blip r:embed="rId3">
            <a:alphaModFix amt="84000"/>
          </a:blip>
          <a:stretch>
            <a:fillRect/>
          </a:stretch>
        </p:blipFill>
        <p:spPr>
          <a:xfrm>
            <a:off x="4706950" y="1764500"/>
            <a:ext cx="3165525" cy="2386325"/>
          </a:xfrm>
          <a:prstGeom prst="rect">
            <a:avLst/>
          </a:prstGeom>
          <a:noFill/>
          <a:ln>
            <a:noFill/>
          </a:ln>
        </p:spPr>
      </p:pic>
      <p:sp>
        <p:nvSpPr>
          <p:cNvPr id="1285" name="Google Shape;1285;p6"/>
          <p:cNvSpPr txBox="1">
            <a:spLocks noGrp="1"/>
          </p:cNvSpPr>
          <p:nvPr>
            <p:ph type="body" idx="1"/>
          </p:nvPr>
        </p:nvSpPr>
        <p:spPr>
          <a:xfrm>
            <a:off x="457200" y="1764500"/>
            <a:ext cx="5141700" cy="3336900"/>
          </a:xfrm>
          <a:prstGeom prst="rect">
            <a:avLst/>
          </a:prstGeom>
          <a:noFill/>
          <a:ln>
            <a:noFill/>
          </a:ln>
        </p:spPr>
        <p:txBody>
          <a:bodyPr spcFirstLastPara="1" wrap="square" lIns="0" tIns="0" rIns="0" bIns="0" anchor="t" anchorCtr="0">
            <a:noAutofit/>
          </a:bodyPr>
          <a:lstStyle/>
          <a:p>
            <a:pPr marL="457200" lvl="0" indent="-342900" algn="l" rtl="0">
              <a:lnSpc>
                <a:spcPct val="110000"/>
              </a:lnSpc>
              <a:spcBef>
                <a:spcPts val="600"/>
              </a:spcBef>
              <a:spcAft>
                <a:spcPts val="0"/>
              </a:spcAft>
              <a:buSzPts val="1800"/>
              <a:buChar char="▸"/>
            </a:pPr>
            <a:r>
              <a:rPr lang="en" dirty="0"/>
              <a:t>high credit 		$5,000-$8,500</a:t>
            </a:r>
            <a:endParaRPr dirty="0"/>
          </a:p>
          <a:p>
            <a:pPr marL="457200" lvl="0" indent="-342900" algn="l" rtl="0">
              <a:lnSpc>
                <a:spcPct val="110000"/>
              </a:lnSpc>
              <a:spcBef>
                <a:spcPts val="600"/>
              </a:spcBef>
              <a:spcAft>
                <a:spcPts val="0"/>
              </a:spcAft>
              <a:buSzPts val="1800"/>
              <a:buChar char="▸"/>
            </a:pPr>
            <a:r>
              <a:rPr lang="en" dirty="0"/>
              <a:t>high balance 	$2,000-5,500</a:t>
            </a:r>
            <a:endParaRPr dirty="0"/>
          </a:p>
          <a:p>
            <a:pPr marL="457200" lvl="0" indent="-342900" algn="l" rtl="0">
              <a:lnSpc>
                <a:spcPct val="110000"/>
              </a:lnSpc>
              <a:spcBef>
                <a:spcPts val="600"/>
              </a:spcBef>
              <a:spcAft>
                <a:spcPts val="0"/>
              </a:spcAft>
              <a:buSzPts val="1800"/>
              <a:buChar char="▸"/>
            </a:pPr>
            <a:r>
              <a:rPr lang="en" dirty="0"/>
              <a:t>low purchase 	$0-$700</a:t>
            </a:r>
            <a:endParaRPr dirty="0"/>
          </a:p>
          <a:p>
            <a:pPr marL="457200" lvl="0" indent="-342900" algn="l" rtl="0">
              <a:lnSpc>
                <a:spcPct val="110000"/>
              </a:lnSpc>
              <a:spcBef>
                <a:spcPts val="600"/>
              </a:spcBef>
              <a:spcAft>
                <a:spcPts val="0"/>
              </a:spcAft>
              <a:buSzPts val="1800"/>
              <a:buChar char="▸"/>
            </a:pPr>
            <a:r>
              <a:rPr lang="en" dirty="0"/>
              <a:t>no installment</a:t>
            </a:r>
            <a:endParaRPr dirty="0"/>
          </a:p>
          <a:p>
            <a:pPr marL="457200" lvl="0" indent="-342900" algn="l" rtl="0">
              <a:lnSpc>
                <a:spcPct val="110000"/>
              </a:lnSpc>
              <a:spcBef>
                <a:spcPts val="600"/>
              </a:spcBef>
              <a:spcAft>
                <a:spcPts val="0"/>
              </a:spcAft>
              <a:buSzPts val="1800"/>
              <a:buChar char="▸"/>
            </a:pPr>
            <a:r>
              <a:rPr lang="en" dirty="0"/>
              <a:t>high cash advance 	$1,150-$1,750</a:t>
            </a:r>
            <a:endParaRPr dirty="0"/>
          </a:p>
          <a:p>
            <a:pPr marL="0" lvl="0" indent="0" algn="l" rtl="0">
              <a:spcBef>
                <a:spcPts val="600"/>
              </a:spcBef>
              <a:spcAft>
                <a:spcPts val="0"/>
              </a:spcAft>
              <a:buNone/>
            </a:pPr>
            <a:endParaRPr dirty="0"/>
          </a:p>
        </p:txBody>
      </p:sp>
      <p:sp>
        <p:nvSpPr>
          <p:cNvPr id="1286" name="Google Shape;1286;p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18</a:t>
            </a:fld>
            <a:endParaRPr/>
          </a:p>
        </p:txBody>
      </p:sp>
      <p:grpSp>
        <p:nvGrpSpPr>
          <p:cNvPr id="1287" name="Google Shape;1287;p6"/>
          <p:cNvGrpSpPr/>
          <p:nvPr/>
        </p:nvGrpSpPr>
        <p:grpSpPr>
          <a:xfrm>
            <a:off x="7804925" y="2279718"/>
            <a:ext cx="569414" cy="1782225"/>
            <a:chOff x="2638675" y="273980"/>
            <a:chExt cx="569414" cy="1782225"/>
          </a:xfrm>
        </p:grpSpPr>
        <p:sp>
          <p:nvSpPr>
            <p:cNvPr id="1288" name="Google Shape;1288;p6"/>
            <p:cNvSpPr/>
            <p:nvPr/>
          </p:nvSpPr>
          <p:spPr>
            <a:xfrm rot="-1796240">
              <a:off x="2917387" y="313037"/>
              <a:ext cx="32304" cy="56013"/>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9" name="Google Shape;1289;p6"/>
            <p:cNvSpPr/>
            <p:nvPr/>
          </p:nvSpPr>
          <p:spPr>
            <a:xfrm>
              <a:off x="2673435" y="1746813"/>
              <a:ext cx="534653" cy="309393"/>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0" name="Google Shape;1290;p6"/>
            <p:cNvSpPr/>
            <p:nvPr/>
          </p:nvSpPr>
          <p:spPr>
            <a:xfrm>
              <a:off x="2822683" y="278080"/>
              <a:ext cx="300216" cy="440301"/>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1" name="Google Shape;1291;p6"/>
            <p:cNvSpPr/>
            <p:nvPr/>
          </p:nvSpPr>
          <p:spPr>
            <a:xfrm>
              <a:off x="2813407" y="594814"/>
              <a:ext cx="55959" cy="325665"/>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2" name="Google Shape;1292;p6"/>
            <p:cNvSpPr/>
            <p:nvPr/>
          </p:nvSpPr>
          <p:spPr>
            <a:xfrm>
              <a:off x="2845733" y="273980"/>
              <a:ext cx="143006" cy="177869"/>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3" name="Google Shape;1293;p6"/>
            <p:cNvSpPr/>
            <p:nvPr/>
          </p:nvSpPr>
          <p:spPr>
            <a:xfrm>
              <a:off x="2873374" y="467114"/>
              <a:ext cx="177345" cy="198884"/>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4" name="Google Shape;1294;p6"/>
            <p:cNvSpPr/>
            <p:nvPr/>
          </p:nvSpPr>
          <p:spPr>
            <a:xfrm>
              <a:off x="2822078" y="532034"/>
              <a:ext cx="258296" cy="297868"/>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5" name="Google Shape;1295;p6"/>
            <p:cNvSpPr/>
            <p:nvPr/>
          </p:nvSpPr>
          <p:spPr>
            <a:xfrm>
              <a:off x="2867939" y="288247"/>
              <a:ext cx="190156" cy="2349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6" name="Google Shape;1296;p6"/>
            <p:cNvSpPr/>
            <p:nvPr/>
          </p:nvSpPr>
          <p:spPr>
            <a:xfrm>
              <a:off x="2875333" y="287276"/>
              <a:ext cx="191297" cy="179858"/>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7" name="Google Shape;1297;p6"/>
            <p:cNvSpPr/>
            <p:nvPr/>
          </p:nvSpPr>
          <p:spPr>
            <a:xfrm>
              <a:off x="2907019" y="1844053"/>
              <a:ext cx="150228" cy="11491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8" name="Google Shape;1298;p6"/>
            <p:cNvSpPr/>
            <p:nvPr/>
          </p:nvSpPr>
          <p:spPr>
            <a:xfrm>
              <a:off x="2907634" y="1880729"/>
              <a:ext cx="149579" cy="781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9" name="Google Shape;1299;p6"/>
            <p:cNvSpPr/>
            <p:nvPr/>
          </p:nvSpPr>
          <p:spPr>
            <a:xfrm>
              <a:off x="2793228" y="1818744"/>
              <a:ext cx="137824" cy="106791"/>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0" name="Google Shape;1300;p6"/>
            <p:cNvSpPr/>
            <p:nvPr/>
          </p:nvSpPr>
          <p:spPr>
            <a:xfrm>
              <a:off x="2793692" y="1853884"/>
              <a:ext cx="137227" cy="71687"/>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1" name="Google Shape;1301;p6"/>
            <p:cNvSpPr/>
            <p:nvPr/>
          </p:nvSpPr>
          <p:spPr>
            <a:xfrm>
              <a:off x="2815492" y="826169"/>
              <a:ext cx="294010" cy="1028918"/>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2" name="Google Shape;1302;p6"/>
            <p:cNvSpPr/>
            <p:nvPr/>
          </p:nvSpPr>
          <p:spPr>
            <a:xfrm>
              <a:off x="2803051" y="805590"/>
              <a:ext cx="312953" cy="68433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3" name="Google Shape;1303;p6"/>
            <p:cNvSpPr/>
            <p:nvPr/>
          </p:nvSpPr>
          <p:spPr>
            <a:xfrm>
              <a:off x="2638675" y="600895"/>
              <a:ext cx="450816" cy="393266"/>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4" name="Google Shape;1304;p6"/>
            <p:cNvSpPr/>
            <p:nvPr/>
          </p:nvSpPr>
          <p:spPr>
            <a:xfrm>
              <a:off x="2988601" y="575735"/>
              <a:ext cx="108561" cy="127462"/>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5" name="Google Shape;1305;p6"/>
            <p:cNvSpPr/>
            <p:nvPr/>
          </p:nvSpPr>
          <p:spPr>
            <a:xfrm>
              <a:off x="2814223" y="532050"/>
              <a:ext cx="87719" cy="92210"/>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pic>
        <p:nvPicPr>
          <p:cNvPr id="1310" name="Google Shape;1310;g6c2da458b7_3_303"/>
          <p:cNvPicPr preferRelativeResize="0"/>
          <p:nvPr/>
        </p:nvPicPr>
        <p:blipFill rotWithShape="1">
          <a:blip r:embed="rId3">
            <a:alphaModFix/>
          </a:blip>
          <a:srcRect l="2922" t="2959"/>
          <a:stretch/>
        </p:blipFill>
        <p:spPr>
          <a:xfrm>
            <a:off x="4706950" y="1764500"/>
            <a:ext cx="3251400" cy="2451050"/>
          </a:xfrm>
          <a:prstGeom prst="rect">
            <a:avLst/>
          </a:prstGeom>
          <a:noFill/>
          <a:ln>
            <a:noFill/>
          </a:ln>
        </p:spPr>
      </p:pic>
      <p:sp>
        <p:nvSpPr>
          <p:cNvPr id="1311" name="Google Shape;1311;g6c2da458b7_3_303"/>
          <p:cNvSpPr txBox="1">
            <a:spLocks noGrp="1"/>
          </p:cNvSpPr>
          <p:nvPr>
            <p:ph type="title"/>
          </p:nvPr>
        </p:nvSpPr>
        <p:spPr>
          <a:xfrm>
            <a:off x="457200" y="598922"/>
            <a:ext cx="8191800" cy="108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4800"/>
              <a:buNone/>
            </a:pPr>
            <a:r>
              <a:rPr lang="en" sz="3600" dirty="0"/>
              <a:t>Cluster 2 💳</a:t>
            </a:r>
            <a:endParaRPr sz="3600" dirty="0"/>
          </a:p>
          <a:p>
            <a:pPr marL="0" lvl="0" indent="0" algn="l" rtl="0">
              <a:lnSpc>
                <a:spcPct val="80000"/>
              </a:lnSpc>
              <a:spcBef>
                <a:spcPts val="0"/>
              </a:spcBef>
              <a:spcAft>
                <a:spcPts val="0"/>
              </a:spcAft>
              <a:buSzPts val="4800"/>
              <a:buNone/>
            </a:pPr>
            <a:endParaRPr sz="1000" dirty="0"/>
          </a:p>
          <a:p>
            <a:pPr marL="0" lvl="0" indent="0" algn="just" rtl="0">
              <a:lnSpc>
                <a:spcPct val="100000"/>
              </a:lnSpc>
              <a:spcBef>
                <a:spcPts val="0"/>
              </a:spcBef>
              <a:spcAft>
                <a:spcPts val="0"/>
              </a:spcAft>
              <a:buNone/>
            </a:pPr>
            <a:r>
              <a:rPr lang="en" sz="2400" dirty="0">
                <a:solidFill>
                  <a:srgbClr val="FF9900"/>
                </a:solidFill>
              </a:rPr>
              <a:t>Users live from paycheck to paycheck</a:t>
            </a:r>
            <a:endParaRPr sz="2400" dirty="0">
              <a:solidFill>
                <a:srgbClr val="FF9900"/>
              </a:solidFill>
            </a:endParaRPr>
          </a:p>
        </p:txBody>
      </p:sp>
      <p:sp>
        <p:nvSpPr>
          <p:cNvPr id="1312" name="Google Shape;1312;g6c2da458b7_3_30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19</a:t>
            </a:fld>
            <a:endParaRPr/>
          </a:p>
        </p:txBody>
      </p:sp>
      <p:sp>
        <p:nvSpPr>
          <p:cNvPr id="1313" name="Google Shape;1313;g6c2da458b7_3_303"/>
          <p:cNvSpPr txBox="1">
            <a:spLocks noGrp="1"/>
          </p:cNvSpPr>
          <p:nvPr>
            <p:ph type="body" idx="1"/>
          </p:nvPr>
        </p:nvSpPr>
        <p:spPr>
          <a:xfrm>
            <a:off x="457200" y="1764500"/>
            <a:ext cx="5141700" cy="3336900"/>
          </a:xfrm>
          <a:prstGeom prst="rect">
            <a:avLst/>
          </a:prstGeom>
          <a:noFill/>
          <a:ln>
            <a:noFill/>
          </a:ln>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
              <a:t>median credit 	$2,000-$6,000</a:t>
            </a:r>
            <a:endParaRPr/>
          </a:p>
          <a:p>
            <a:pPr marL="457200" lvl="0" indent="-342900" algn="l" rtl="0">
              <a:spcBef>
                <a:spcPts val="600"/>
              </a:spcBef>
              <a:spcAft>
                <a:spcPts val="0"/>
              </a:spcAft>
              <a:buSzPts val="1800"/>
              <a:buChar char="▸"/>
            </a:pPr>
            <a:r>
              <a:rPr lang="en"/>
              <a:t>low balance 		&lt; $200</a:t>
            </a:r>
            <a:endParaRPr/>
          </a:p>
          <a:p>
            <a:pPr marL="457200" lvl="0" indent="-342900" algn="l" rtl="0">
              <a:spcBef>
                <a:spcPts val="600"/>
              </a:spcBef>
              <a:spcAft>
                <a:spcPts val="0"/>
              </a:spcAft>
              <a:buSzPts val="1800"/>
              <a:buChar char="▸"/>
            </a:pPr>
            <a:r>
              <a:rPr lang="en"/>
              <a:t>high purchase 	$300-$1,500</a:t>
            </a:r>
            <a:endParaRPr/>
          </a:p>
          <a:p>
            <a:pPr marL="457200" lvl="0" indent="-342900" algn="l" rtl="0">
              <a:spcBef>
                <a:spcPts val="600"/>
              </a:spcBef>
              <a:spcAft>
                <a:spcPts val="0"/>
              </a:spcAft>
              <a:buSzPts val="1800"/>
              <a:buChar char="▸"/>
            </a:pPr>
            <a:r>
              <a:rPr lang="en"/>
              <a:t>high frequency</a:t>
            </a:r>
            <a:endParaRPr/>
          </a:p>
          <a:p>
            <a:pPr marL="457200" lvl="0" indent="-342900" algn="l" rtl="0">
              <a:spcBef>
                <a:spcPts val="600"/>
              </a:spcBef>
              <a:spcAft>
                <a:spcPts val="0"/>
              </a:spcAft>
              <a:buSzPts val="1800"/>
              <a:buChar char="▸"/>
            </a:pPr>
            <a:r>
              <a:rPr lang="en"/>
              <a:t>high installment 	$100-$800</a:t>
            </a:r>
            <a:endParaRPr/>
          </a:p>
          <a:p>
            <a:pPr marL="457200" lvl="0" indent="-342900" algn="l" rtl="0">
              <a:spcBef>
                <a:spcPts val="600"/>
              </a:spcBef>
              <a:spcAft>
                <a:spcPts val="0"/>
              </a:spcAft>
              <a:buSzPts val="1800"/>
              <a:buChar char="▸"/>
            </a:pPr>
            <a:r>
              <a:rPr lang="en"/>
              <a:t>no cash advance</a:t>
            </a:r>
            <a:endParaRPr/>
          </a:p>
          <a:p>
            <a:pPr marL="457200" lvl="0" indent="-342900" algn="l" rtl="0">
              <a:spcBef>
                <a:spcPts val="600"/>
              </a:spcBef>
              <a:spcAft>
                <a:spcPts val="0"/>
              </a:spcAft>
              <a:buSzPts val="1800"/>
              <a:buChar char="▸"/>
            </a:pPr>
            <a:r>
              <a:rPr lang="en"/>
              <a:t>high full payment</a:t>
            </a:r>
            <a:endParaRPr/>
          </a:p>
          <a:p>
            <a:pPr marL="0" lvl="0" indent="0" algn="l" rtl="0">
              <a:spcBef>
                <a:spcPts val="600"/>
              </a:spcBef>
              <a:spcAft>
                <a:spcPts val="0"/>
              </a:spcAft>
              <a:buNone/>
            </a:pPr>
            <a:endParaRPr/>
          </a:p>
        </p:txBody>
      </p:sp>
      <p:grpSp>
        <p:nvGrpSpPr>
          <p:cNvPr id="1314" name="Google Shape;1314;g6c2da458b7_3_303"/>
          <p:cNvGrpSpPr/>
          <p:nvPr/>
        </p:nvGrpSpPr>
        <p:grpSpPr>
          <a:xfrm>
            <a:off x="7804925" y="2279718"/>
            <a:ext cx="569414" cy="1782225"/>
            <a:chOff x="2638675" y="273980"/>
            <a:chExt cx="569414" cy="1782225"/>
          </a:xfrm>
        </p:grpSpPr>
        <p:sp>
          <p:nvSpPr>
            <p:cNvPr id="1315" name="Google Shape;1315;g6c2da458b7_3_303"/>
            <p:cNvSpPr/>
            <p:nvPr/>
          </p:nvSpPr>
          <p:spPr>
            <a:xfrm rot="-1796240">
              <a:off x="2917387" y="313037"/>
              <a:ext cx="32304" cy="56013"/>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6" name="Google Shape;1316;g6c2da458b7_3_303"/>
            <p:cNvSpPr/>
            <p:nvPr/>
          </p:nvSpPr>
          <p:spPr>
            <a:xfrm>
              <a:off x="2673435" y="1746813"/>
              <a:ext cx="534653" cy="309393"/>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7" name="Google Shape;1317;g6c2da458b7_3_303"/>
            <p:cNvSpPr/>
            <p:nvPr/>
          </p:nvSpPr>
          <p:spPr>
            <a:xfrm>
              <a:off x="2822683" y="278080"/>
              <a:ext cx="300216" cy="440301"/>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8" name="Google Shape;1318;g6c2da458b7_3_303"/>
            <p:cNvSpPr/>
            <p:nvPr/>
          </p:nvSpPr>
          <p:spPr>
            <a:xfrm>
              <a:off x="2813407" y="594814"/>
              <a:ext cx="55959" cy="325665"/>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9" name="Google Shape;1319;g6c2da458b7_3_303"/>
            <p:cNvSpPr/>
            <p:nvPr/>
          </p:nvSpPr>
          <p:spPr>
            <a:xfrm>
              <a:off x="2845733" y="273980"/>
              <a:ext cx="143006" cy="177869"/>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0" name="Google Shape;1320;g6c2da458b7_3_303"/>
            <p:cNvSpPr/>
            <p:nvPr/>
          </p:nvSpPr>
          <p:spPr>
            <a:xfrm>
              <a:off x="2873374" y="467114"/>
              <a:ext cx="177345" cy="198884"/>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1" name="Google Shape;1321;g6c2da458b7_3_303"/>
            <p:cNvSpPr/>
            <p:nvPr/>
          </p:nvSpPr>
          <p:spPr>
            <a:xfrm>
              <a:off x="2822078" y="532034"/>
              <a:ext cx="258296" cy="297868"/>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2" name="Google Shape;1322;g6c2da458b7_3_303"/>
            <p:cNvSpPr/>
            <p:nvPr/>
          </p:nvSpPr>
          <p:spPr>
            <a:xfrm>
              <a:off x="2867939" y="288247"/>
              <a:ext cx="190156" cy="2349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3" name="Google Shape;1323;g6c2da458b7_3_303"/>
            <p:cNvSpPr/>
            <p:nvPr/>
          </p:nvSpPr>
          <p:spPr>
            <a:xfrm>
              <a:off x="2875333" y="287276"/>
              <a:ext cx="191297" cy="179858"/>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4" name="Google Shape;1324;g6c2da458b7_3_303"/>
            <p:cNvSpPr/>
            <p:nvPr/>
          </p:nvSpPr>
          <p:spPr>
            <a:xfrm>
              <a:off x="2907019" y="1844053"/>
              <a:ext cx="150228" cy="11491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5" name="Google Shape;1325;g6c2da458b7_3_303"/>
            <p:cNvSpPr/>
            <p:nvPr/>
          </p:nvSpPr>
          <p:spPr>
            <a:xfrm>
              <a:off x="2907634" y="1880729"/>
              <a:ext cx="149579" cy="781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6" name="Google Shape;1326;g6c2da458b7_3_303"/>
            <p:cNvSpPr/>
            <p:nvPr/>
          </p:nvSpPr>
          <p:spPr>
            <a:xfrm>
              <a:off x="2793228" y="1818744"/>
              <a:ext cx="137824" cy="106791"/>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7" name="Google Shape;1327;g6c2da458b7_3_303"/>
            <p:cNvSpPr/>
            <p:nvPr/>
          </p:nvSpPr>
          <p:spPr>
            <a:xfrm>
              <a:off x="2793692" y="1853884"/>
              <a:ext cx="137227" cy="71687"/>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8" name="Google Shape;1328;g6c2da458b7_3_303"/>
            <p:cNvSpPr/>
            <p:nvPr/>
          </p:nvSpPr>
          <p:spPr>
            <a:xfrm>
              <a:off x="2815492" y="826169"/>
              <a:ext cx="294010" cy="1028918"/>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9" name="Google Shape;1329;g6c2da458b7_3_303"/>
            <p:cNvSpPr/>
            <p:nvPr/>
          </p:nvSpPr>
          <p:spPr>
            <a:xfrm>
              <a:off x="2803051" y="805590"/>
              <a:ext cx="312953" cy="68433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0" name="Google Shape;1330;g6c2da458b7_3_303"/>
            <p:cNvSpPr/>
            <p:nvPr/>
          </p:nvSpPr>
          <p:spPr>
            <a:xfrm>
              <a:off x="2638675" y="600895"/>
              <a:ext cx="450816" cy="393266"/>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1" name="Google Shape;1331;g6c2da458b7_3_303"/>
            <p:cNvSpPr/>
            <p:nvPr/>
          </p:nvSpPr>
          <p:spPr>
            <a:xfrm>
              <a:off x="2988601" y="575735"/>
              <a:ext cx="108561" cy="127462"/>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2" name="Google Shape;1332;g6c2da458b7_3_303"/>
            <p:cNvSpPr/>
            <p:nvPr/>
          </p:nvSpPr>
          <p:spPr>
            <a:xfrm>
              <a:off x="2814223" y="532050"/>
              <a:ext cx="87719" cy="92210"/>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g6c2da458b7_1_1"/>
          <p:cNvSpPr txBox="1">
            <a:spLocks noGrp="1"/>
          </p:cNvSpPr>
          <p:nvPr>
            <p:ph type="ctrTitle"/>
          </p:nvPr>
        </p:nvSpPr>
        <p:spPr>
          <a:xfrm>
            <a:off x="1085850" y="2031025"/>
            <a:ext cx="4676700" cy="11598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 dirty="0"/>
              <a:t>Business Objective</a:t>
            </a:r>
            <a:endParaRPr dirty="0"/>
          </a:p>
        </p:txBody>
      </p:sp>
      <p:sp>
        <p:nvSpPr>
          <p:cNvPr id="80" name="Google Shape;80;g6c2da458b7_1_1"/>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chemeClr val="lt1"/>
                </a:solidFill>
                <a:latin typeface="Barlow"/>
                <a:ea typeface="Barlow"/>
                <a:cs typeface="Barlow"/>
                <a:sym typeface="Barlow"/>
              </a:rPr>
              <a:t>1</a:t>
            </a:r>
            <a:endParaRPr sz="3600" b="1" i="0" u="none" strike="noStrike" cap="none">
              <a:solidFill>
                <a:schemeClr val="lt1"/>
              </a:solidFill>
              <a:latin typeface="Barlow"/>
              <a:ea typeface="Barlow"/>
              <a:cs typeface="Barlow"/>
              <a:sym typeface="Barlow"/>
            </a:endParaRPr>
          </a:p>
        </p:txBody>
      </p:sp>
      <p:grpSp>
        <p:nvGrpSpPr>
          <p:cNvPr id="81" name="Google Shape;81;g6c2da458b7_1_1"/>
          <p:cNvGrpSpPr/>
          <p:nvPr/>
        </p:nvGrpSpPr>
        <p:grpSpPr>
          <a:xfrm>
            <a:off x="5029437" y="670081"/>
            <a:ext cx="3428994" cy="3803332"/>
            <a:chOff x="2152750" y="190500"/>
            <a:chExt cx="4293756" cy="4762499"/>
          </a:xfrm>
        </p:grpSpPr>
        <p:sp>
          <p:nvSpPr>
            <p:cNvPr id="82" name="Google Shape;82;g6c2da458b7_1_1"/>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 name="Google Shape;83;g6c2da458b7_1_1"/>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 name="Google Shape;84;g6c2da458b7_1_1"/>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 name="Google Shape;85;g6c2da458b7_1_1"/>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 name="Google Shape;86;g6c2da458b7_1_1"/>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87;g6c2da458b7_1_1"/>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 name="Google Shape;88;g6c2da458b7_1_1"/>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89;g6c2da458b7_1_1"/>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90;g6c2da458b7_1_1"/>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91;g6c2da458b7_1_1"/>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92;g6c2da458b7_1_1"/>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93;g6c2da458b7_1_1"/>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 name="Google Shape;94;g6c2da458b7_1_1"/>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95;g6c2da458b7_1_1"/>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 name="Google Shape;96;g6c2da458b7_1_1"/>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 name="Google Shape;97;g6c2da458b7_1_1"/>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98;g6c2da458b7_1_1"/>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g6c2da458b7_1_1"/>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g6c2da458b7_1_1"/>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g6c2da458b7_1_1"/>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02;g6c2da458b7_1_1"/>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103;g6c2da458b7_1_1"/>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g6c2da458b7_1_1"/>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105;g6c2da458b7_1_1"/>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g6c2da458b7_1_1"/>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g6c2da458b7_1_1"/>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08;g6c2da458b7_1_1"/>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g6c2da458b7_1_1"/>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g6c2da458b7_1_1"/>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111;g6c2da458b7_1_1"/>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 name="Google Shape;112;g6c2da458b7_1_1"/>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113;g6c2da458b7_1_1"/>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114;g6c2da458b7_1_1"/>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115;g6c2da458b7_1_1"/>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g6c2da458b7_1_1"/>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g6c2da458b7_1_1"/>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118;g6c2da458b7_1_1"/>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g6c2da458b7_1_1"/>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g6c2da458b7_1_1"/>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g6c2da458b7_1_1"/>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g6c2da458b7_1_1"/>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g6c2da458b7_1_1"/>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g6c2da458b7_1_1"/>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g6c2da458b7_1_1"/>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g6c2da458b7_1_1"/>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g6c2da458b7_1_1"/>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g6c2da458b7_1_1"/>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g6c2da458b7_1_1"/>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g6c2da458b7_1_1"/>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g6c2da458b7_1_1"/>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g6c2da458b7_1_1"/>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g6c2da458b7_1_1"/>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g6c2da458b7_1_1"/>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g6c2da458b7_1_1"/>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g6c2da458b7_1_1"/>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g6c2da458b7_1_1"/>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g6c2da458b7_1_1"/>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g6c2da458b7_1_1"/>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g6c2da458b7_1_1"/>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g6c2da458b7_1_1"/>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g6c2da458b7_1_1"/>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g6c2da458b7_1_1"/>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g6c2da458b7_1_1"/>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g6c2da458b7_1_1"/>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g6c2da458b7_1_1"/>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g6c2da458b7_1_1"/>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g6c2da458b7_1_1"/>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g6c2da458b7_1_1"/>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g6c2da458b7_1_1"/>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g6c2da458b7_1_1"/>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g6c2da458b7_1_1"/>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g6c2da458b7_1_1"/>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g6c2da458b7_1_1"/>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g6c2da458b7_1_1"/>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56" name="Google Shape;156;g6c2da458b7_1_1"/>
            <p:cNvGrpSpPr/>
            <p:nvPr/>
          </p:nvGrpSpPr>
          <p:grpSpPr>
            <a:xfrm>
              <a:off x="3923682" y="3244965"/>
              <a:ext cx="195764" cy="131404"/>
              <a:chOff x="5733332" y="4102215"/>
              <a:chExt cx="195764" cy="131404"/>
            </a:xfrm>
          </p:grpSpPr>
          <p:sp>
            <p:nvSpPr>
              <p:cNvPr id="157" name="Google Shape;157;g6c2da458b7_1_1"/>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g6c2da458b7_1_1"/>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g6c2da458b7_1_1"/>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g6c2da458b7_1_1"/>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g6c2da458b7_1_1"/>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g6c2da458b7_1_1"/>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g6c2da458b7_1_1"/>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g6c2da458b7_1_1"/>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g6c2da458b7_1_1"/>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66" name="Google Shape;166;g6c2da458b7_1_1"/>
            <p:cNvGrpSpPr/>
            <p:nvPr/>
          </p:nvGrpSpPr>
          <p:grpSpPr>
            <a:xfrm flipH="1">
              <a:off x="3829285" y="2465055"/>
              <a:ext cx="683692" cy="518573"/>
              <a:chOff x="6621095" y="1452181"/>
              <a:chExt cx="330893" cy="250785"/>
            </a:xfrm>
          </p:grpSpPr>
          <p:sp>
            <p:nvSpPr>
              <p:cNvPr id="167" name="Google Shape;167;g6c2da458b7_1_1"/>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g6c2da458b7_1_1"/>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g6c2da458b7_1_1"/>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g6c2da458b7_1_1"/>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g6c2da458b7_1_1"/>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72" name="Google Shape;172;g6c2da458b7_1_1"/>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g6c2da458b7_1_1"/>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g6c2da458b7_1_1"/>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g6c2da458b7_1_1"/>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g6c2da458b7_1_1"/>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g6c2da458b7_1_1"/>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g6c2da458b7_1_1"/>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g6c2da458b7_1_1"/>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g6c2da458b7_1_1"/>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g6c2da458b7_1_1"/>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g6c2da458b7_1_1"/>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g6c2da458b7_1_1"/>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g6c2da458b7_1_1"/>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g6c2da458b7_1_1"/>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g6c2da458b7_1_1"/>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g6c2da458b7_1_1"/>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g6c2da458b7_1_1"/>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g6c2da458b7_1_1"/>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pic>
        <p:nvPicPr>
          <p:cNvPr id="1337" name="Google Shape;1337;g6c2da458b7_3_449"/>
          <p:cNvPicPr preferRelativeResize="0"/>
          <p:nvPr/>
        </p:nvPicPr>
        <p:blipFill rotWithShape="1">
          <a:blip r:embed="rId3">
            <a:alphaModFix/>
          </a:blip>
          <a:srcRect t="2210"/>
          <a:stretch/>
        </p:blipFill>
        <p:spPr>
          <a:xfrm>
            <a:off x="4706950" y="1756025"/>
            <a:ext cx="3251400" cy="2451050"/>
          </a:xfrm>
          <a:prstGeom prst="rect">
            <a:avLst/>
          </a:prstGeom>
          <a:noFill/>
          <a:ln>
            <a:noFill/>
          </a:ln>
        </p:spPr>
      </p:pic>
      <p:sp>
        <p:nvSpPr>
          <p:cNvPr id="1338" name="Google Shape;1338;g6c2da458b7_3_449"/>
          <p:cNvSpPr txBox="1">
            <a:spLocks noGrp="1"/>
          </p:cNvSpPr>
          <p:nvPr>
            <p:ph type="title"/>
          </p:nvPr>
        </p:nvSpPr>
        <p:spPr>
          <a:xfrm>
            <a:off x="457200" y="605600"/>
            <a:ext cx="8191800" cy="108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4800"/>
              <a:buNone/>
            </a:pPr>
            <a:r>
              <a:rPr lang="en" sz="3600" dirty="0"/>
              <a:t>Cluster 3 💳</a:t>
            </a:r>
            <a:endParaRPr sz="3600" dirty="0"/>
          </a:p>
          <a:p>
            <a:pPr marL="0" lvl="0" indent="0" algn="l" rtl="0">
              <a:lnSpc>
                <a:spcPct val="80000"/>
              </a:lnSpc>
              <a:spcBef>
                <a:spcPts val="0"/>
              </a:spcBef>
              <a:spcAft>
                <a:spcPts val="0"/>
              </a:spcAft>
              <a:buSzPts val="4800"/>
              <a:buNone/>
            </a:pPr>
            <a:endParaRPr sz="1000" dirty="0"/>
          </a:p>
          <a:p>
            <a:pPr marL="0" lvl="0" indent="0" algn="just" rtl="0">
              <a:lnSpc>
                <a:spcPct val="100000"/>
              </a:lnSpc>
              <a:spcBef>
                <a:spcPts val="0"/>
              </a:spcBef>
              <a:spcAft>
                <a:spcPts val="0"/>
              </a:spcAft>
              <a:buNone/>
            </a:pPr>
            <a:r>
              <a:rPr lang="en" sz="2400" dirty="0">
                <a:solidFill>
                  <a:srgbClr val="FF9900"/>
                </a:solidFill>
              </a:rPr>
              <a:t>New card users</a:t>
            </a:r>
            <a:endParaRPr sz="2400" dirty="0">
              <a:solidFill>
                <a:srgbClr val="FF9900"/>
              </a:solidFill>
            </a:endParaRPr>
          </a:p>
        </p:txBody>
      </p:sp>
      <p:sp>
        <p:nvSpPr>
          <p:cNvPr id="1339" name="Google Shape;1339;g6c2da458b7_3_449"/>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20</a:t>
            </a:fld>
            <a:endParaRPr/>
          </a:p>
        </p:txBody>
      </p:sp>
      <p:sp>
        <p:nvSpPr>
          <p:cNvPr id="1340" name="Google Shape;1340;g6c2da458b7_3_449"/>
          <p:cNvSpPr txBox="1">
            <a:spLocks noGrp="1"/>
          </p:cNvSpPr>
          <p:nvPr>
            <p:ph type="body" idx="1"/>
          </p:nvPr>
        </p:nvSpPr>
        <p:spPr>
          <a:xfrm>
            <a:off x="457200" y="1764500"/>
            <a:ext cx="5141700" cy="3336900"/>
          </a:xfrm>
          <a:prstGeom prst="rect">
            <a:avLst/>
          </a:prstGeom>
          <a:noFill/>
          <a:ln>
            <a:noFill/>
          </a:ln>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 dirty="0"/>
              <a:t>low credit 		&lt; $2,000</a:t>
            </a:r>
            <a:endParaRPr dirty="0"/>
          </a:p>
          <a:p>
            <a:pPr marL="457200" lvl="0" indent="-342900" algn="l" rtl="0">
              <a:spcBef>
                <a:spcPts val="600"/>
              </a:spcBef>
              <a:spcAft>
                <a:spcPts val="0"/>
              </a:spcAft>
              <a:buSzPts val="1800"/>
              <a:buChar char="▸"/>
            </a:pPr>
            <a:r>
              <a:rPr lang="en" dirty="0"/>
              <a:t>medium balance         $0-$1,500</a:t>
            </a:r>
            <a:endParaRPr dirty="0"/>
          </a:p>
          <a:p>
            <a:pPr marL="457200" lvl="0" indent="-342900" algn="l" rtl="0">
              <a:spcBef>
                <a:spcPts val="600"/>
              </a:spcBef>
              <a:spcAft>
                <a:spcPts val="0"/>
              </a:spcAft>
              <a:buSzPts val="1800"/>
              <a:buChar char="▸"/>
            </a:pPr>
            <a:r>
              <a:rPr lang="en-US" dirty="0"/>
              <a:t>low to med</a:t>
            </a:r>
            <a:r>
              <a:rPr lang="en" dirty="0"/>
              <a:t> purchase $0-$760</a:t>
            </a:r>
            <a:endParaRPr dirty="0"/>
          </a:p>
          <a:p>
            <a:pPr marL="457200" lvl="0" indent="-342900" algn="l" rtl="0">
              <a:spcBef>
                <a:spcPts val="600"/>
              </a:spcBef>
              <a:spcAft>
                <a:spcPts val="0"/>
              </a:spcAft>
              <a:buSzPts val="1800"/>
              <a:buChar char="▸"/>
            </a:pPr>
            <a:r>
              <a:rPr lang="en" dirty="0"/>
              <a:t>low frequency</a:t>
            </a:r>
            <a:endParaRPr dirty="0"/>
          </a:p>
          <a:p>
            <a:pPr marL="457200" lvl="0" indent="-342900" algn="l" rtl="0">
              <a:spcBef>
                <a:spcPts val="600"/>
              </a:spcBef>
              <a:spcAft>
                <a:spcPts val="0"/>
              </a:spcAft>
              <a:buSzPts val="1800"/>
              <a:buChar char="▸"/>
            </a:pPr>
            <a:r>
              <a:rPr lang="en" dirty="0"/>
              <a:t>low installment 	&lt; $250</a:t>
            </a:r>
            <a:endParaRPr dirty="0"/>
          </a:p>
          <a:p>
            <a:pPr marL="457200" lvl="0" indent="-342900" algn="l" rtl="0">
              <a:spcBef>
                <a:spcPts val="600"/>
              </a:spcBef>
              <a:spcAft>
                <a:spcPts val="0"/>
              </a:spcAft>
              <a:buSzPts val="1800"/>
              <a:buChar char="▸"/>
            </a:pPr>
            <a:r>
              <a:rPr lang="en" dirty="0"/>
              <a:t>low cash advance 	&lt; $500</a:t>
            </a:r>
            <a:endParaRPr dirty="0"/>
          </a:p>
          <a:p>
            <a:pPr marL="0" lvl="0" indent="0" algn="l" rtl="0">
              <a:spcBef>
                <a:spcPts val="600"/>
              </a:spcBef>
              <a:spcAft>
                <a:spcPts val="0"/>
              </a:spcAft>
              <a:buNone/>
            </a:pPr>
            <a:endParaRPr dirty="0"/>
          </a:p>
        </p:txBody>
      </p:sp>
      <p:grpSp>
        <p:nvGrpSpPr>
          <p:cNvPr id="1341" name="Google Shape;1341;g6c2da458b7_3_449"/>
          <p:cNvGrpSpPr/>
          <p:nvPr/>
        </p:nvGrpSpPr>
        <p:grpSpPr>
          <a:xfrm>
            <a:off x="7804925" y="2279718"/>
            <a:ext cx="569414" cy="1782225"/>
            <a:chOff x="2638675" y="273980"/>
            <a:chExt cx="569414" cy="1782225"/>
          </a:xfrm>
        </p:grpSpPr>
        <p:sp>
          <p:nvSpPr>
            <p:cNvPr id="1342" name="Google Shape;1342;g6c2da458b7_3_449"/>
            <p:cNvSpPr/>
            <p:nvPr/>
          </p:nvSpPr>
          <p:spPr>
            <a:xfrm rot="-1796240">
              <a:off x="2917387" y="313037"/>
              <a:ext cx="32304" cy="56013"/>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3" name="Google Shape;1343;g6c2da458b7_3_449"/>
            <p:cNvSpPr/>
            <p:nvPr/>
          </p:nvSpPr>
          <p:spPr>
            <a:xfrm>
              <a:off x="2673435" y="1746813"/>
              <a:ext cx="534653" cy="309393"/>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4" name="Google Shape;1344;g6c2da458b7_3_449"/>
            <p:cNvSpPr/>
            <p:nvPr/>
          </p:nvSpPr>
          <p:spPr>
            <a:xfrm>
              <a:off x="2822683" y="278080"/>
              <a:ext cx="300216" cy="440301"/>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5" name="Google Shape;1345;g6c2da458b7_3_449"/>
            <p:cNvSpPr/>
            <p:nvPr/>
          </p:nvSpPr>
          <p:spPr>
            <a:xfrm>
              <a:off x="2813407" y="594814"/>
              <a:ext cx="55959" cy="325665"/>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6" name="Google Shape;1346;g6c2da458b7_3_449"/>
            <p:cNvSpPr/>
            <p:nvPr/>
          </p:nvSpPr>
          <p:spPr>
            <a:xfrm>
              <a:off x="2845733" y="273980"/>
              <a:ext cx="143006" cy="177869"/>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7" name="Google Shape;1347;g6c2da458b7_3_449"/>
            <p:cNvSpPr/>
            <p:nvPr/>
          </p:nvSpPr>
          <p:spPr>
            <a:xfrm>
              <a:off x="2873374" y="467114"/>
              <a:ext cx="177345" cy="198884"/>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8" name="Google Shape;1348;g6c2da458b7_3_449"/>
            <p:cNvSpPr/>
            <p:nvPr/>
          </p:nvSpPr>
          <p:spPr>
            <a:xfrm>
              <a:off x="2822078" y="532034"/>
              <a:ext cx="258296" cy="297868"/>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9" name="Google Shape;1349;g6c2da458b7_3_449"/>
            <p:cNvSpPr/>
            <p:nvPr/>
          </p:nvSpPr>
          <p:spPr>
            <a:xfrm>
              <a:off x="2867939" y="288247"/>
              <a:ext cx="190156" cy="2349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0" name="Google Shape;1350;g6c2da458b7_3_449"/>
            <p:cNvSpPr/>
            <p:nvPr/>
          </p:nvSpPr>
          <p:spPr>
            <a:xfrm>
              <a:off x="2875333" y="287276"/>
              <a:ext cx="191297" cy="179858"/>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1" name="Google Shape;1351;g6c2da458b7_3_449"/>
            <p:cNvSpPr/>
            <p:nvPr/>
          </p:nvSpPr>
          <p:spPr>
            <a:xfrm>
              <a:off x="2907019" y="1844053"/>
              <a:ext cx="150228" cy="11491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2" name="Google Shape;1352;g6c2da458b7_3_449"/>
            <p:cNvSpPr/>
            <p:nvPr/>
          </p:nvSpPr>
          <p:spPr>
            <a:xfrm>
              <a:off x="2907634" y="1880729"/>
              <a:ext cx="149579" cy="781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3" name="Google Shape;1353;g6c2da458b7_3_449"/>
            <p:cNvSpPr/>
            <p:nvPr/>
          </p:nvSpPr>
          <p:spPr>
            <a:xfrm>
              <a:off x="2793228" y="1818744"/>
              <a:ext cx="137824" cy="106791"/>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4" name="Google Shape;1354;g6c2da458b7_3_449"/>
            <p:cNvSpPr/>
            <p:nvPr/>
          </p:nvSpPr>
          <p:spPr>
            <a:xfrm>
              <a:off x="2793692" y="1853884"/>
              <a:ext cx="137227" cy="71687"/>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5" name="Google Shape;1355;g6c2da458b7_3_449"/>
            <p:cNvSpPr/>
            <p:nvPr/>
          </p:nvSpPr>
          <p:spPr>
            <a:xfrm>
              <a:off x="2815492" y="826169"/>
              <a:ext cx="294010" cy="1028918"/>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6" name="Google Shape;1356;g6c2da458b7_3_449"/>
            <p:cNvSpPr/>
            <p:nvPr/>
          </p:nvSpPr>
          <p:spPr>
            <a:xfrm>
              <a:off x="2803051" y="805590"/>
              <a:ext cx="312953" cy="68433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7" name="Google Shape;1357;g6c2da458b7_3_449"/>
            <p:cNvSpPr/>
            <p:nvPr/>
          </p:nvSpPr>
          <p:spPr>
            <a:xfrm>
              <a:off x="2638675" y="600895"/>
              <a:ext cx="450816" cy="393266"/>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8" name="Google Shape;1358;g6c2da458b7_3_449"/>
            <p:cNvSpPr/>
            <p:nvPr/>
          </p:nvSpPr>
          <p:spPr>
            <a:xfrm>
              <a:off x="2988601" y="575735"/>
              <a:ext cx="108561" cy="127462"/>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9" name="Google Shape;1359;g6c2da458b7_3_449"/>
            <p:cNvSpPr/>
            <p:nvPr/>
          </p:nvSpPr>
          <p:spPr>
            <a:xfrm>
              <a:off x="2814223" y="532050"/>
              <a:ext cx="87719" cy="92210"/>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pic>
        <p:nvPicPr>
          <p:cNvPr id="1364" name="Google Shape;1364;g6c2da458b7_3_595"/>
          <p:cNvPicPr preferRelativeResize="0"/>
          <p:nvPr/>
        </p:nvPicPr>
        <p:blipFill rotWithShape="1">
          <a:blip r:embed="rId3">
            <a:alphaModFix/>
          </a:blip>
          <a:srcRect b="3362"/>
          <a:stretch/>
        </p:blipFill>
        <p:spPr>
          <a:xfrm>
            <a:off x="4706950" y="1764500"/>
            <a:ext cx="3251400" cy="2451050"/>
          </a:xfrm>
          <a:prstGeom prst="rect">
            <a:avLst/>
          </a:prstGeom>
          <a:noFill/>
          <a:ln>
            <a:noFill/>
          </a:ln>
        </p:spPr>
      </p:pic>
      <p:sp>
        <p:nvSpPr>
          <p:cNvPr id="1365" name="Google Shape;1365;g6c2da458b7_3_595"/>
          <p:cNvSpPr txBox="1">
            <a:spLocks noGrp="1"/>
          </p:cNvSpPr>
          <p:nvPr>
            <p:ph type="title"/>
          </p:nvPr>
        </p:nvSpPr>
        <p:spPr>
          <a:xfrm>
            <a:off x="457200" y="605600"/>
            <a:ext cx="8191800" cy="108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4800"/>
              <a:buNone/>
            </a:pPr>
            <a:r>
              <a:rPr lang="en" sz="3600" dirty="0"/>
              <a:t>Cluster 4 💳</a:t>
            </a:r>
            <a:endParaRPr sz="3600" dirty="0"/>
          </a:p>
          <a:p>
            <a:pPr marL="0" lvl="0" indent="0" algn="l" rtl="0">
              <a:lnSpc>
                <a:spcPct val="100000"/>
              </a:lnSpc>
              <a:spcBef>
                <a:spcPts val="0"/>
              </a:spcBef>
              <a:spcAft>
                <a:spcPts val="0"/>
              </a:spcAft>
              <a:buSzPts val="4800"/>
              <a:buNone/>
            </a:pPr>
            <a:endParaRPr sz="1000" dirty="0"/>
          </a:p>
          <a:p>
            <a:pPr marL="0" lvl="0" indent="0" algn="just" rtl="0">
              <a:lnSpc>
                <a:spcPct val="100000"/>
              </a:lnSpc>
              <a:spcBef>
                <a:spcPts val="0"/>
              </a:spcBef>
              <a:spcAft>
                <a:spcPts val="0"/>
              </a:spcAft>
              <a:buNone/>
            </a:pPr>
            <a:r>
              <a:rPr lang="en" sz="2400" dirty="0">
                <a:solidFill>
                  <a:srgbClr val="FF9900"/>
                </a:solidFill>
              </a:rPr>
              <a:t>Inactive cardholders</a:t>
            </a:r>
            <a:endParaRPr sz="2400" dirty="0">
              <a:solidFill>
                <a:srgbClr val="FF9900"/>
              </a:solidFill>
            </a:endParaRPr>
          </a:p>
        </p:txBody>
      </p:sp>
      <p:sp>
        <p:nvSpPr>
          <p:cNvPr id="1366" name="Google Shape;1366;g6c2da458b7_3_595"/>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21</a:t>
            </a:fld>
            <a:endParaRPr/>
          </a:p>
        </p:txBody>
      </p:sp>
      <p:sp>
        <p:nvSpPr>
          <p:cNvPr id="1367" name="Google Shape;1367;g6c2da458b7_3_595"/>
          <p:cNvSpPr txBox="1">
            <a:spLocks noGrp="1"/>
          </p:cNvSpPr>
          <p:nvPr>
            <p:ph type="body" idx="1"/>
          </p:nvPr>
        </p:nvSpPr>
        <p:spPr>
          <a:xfrm>
            <a:off x="457200" y="1764500"/>
            <a:ext cx="5141700" cy="3336900"/>
          </a:xfrm>
          <a:prstGeom prst="rect">
            <a:avLst/>
          </a:prstGeom>
          <a:noFill/>
          <a:ln>
            <a:noFill/>
          </a:ln>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 dirty="0"/>
              <a:t>low credit 		$2,000-$4,000</a:t>
            </a:r>
            <a:endParaRPr dirty="0"/>
          </a:p>
          <a:p>
            <a:pPr marL="457200" lvl="0" indent="-342900" algn="l" rtl="0">
              <a:spcBef>
                <a:spcPts val="600"/>
              </a:spcBef>
              <a:spcAft>
                <a:spcPts val="0"/>
              </a:spcAft>
              <a:buSzPts val="1800"/>
              <a:buChar char="▸"/>
            </a:pPr>
            <a:r>
              <a:rPr lang="en" dirty="0"/>
              <a:t>medium balance 	$200-$1,800</a:t>
            </a:r>
            <a:endParaRPr dirty="0"/>
          </a:p>
          <a:p>
            <a:pPr marL="457200" lvl="0" indent="-342900" algn="l" rtl="0">
              <a:spcBef>
                <a:spcPts val="600"/>
              </a:spcBef>
              <a:spcAft>
                <a:spcPts val="0"/>
              </a:spcAft>
              <a:buSzPts val="1800"/>
              <a:buChar char="▸"/>
            </a:pPr>
            <a:r>
              <a:rPr lang="en" dirty="0"/>
              <a:t>Low purchase 	&lt; $500</a:t>
            </a:r>
            <a:endParaRPr dirty="0"/>
          </a:p>
          <a:p>
            <a:pPr marL="457200" lvl="0" indent="-342900" algn="l" rtl="0">
              <a:spcBef>
                <a:spcPts val="600"/>
              </a:spcBef>
              <a:spcAft>
                <a:spcPts val="0"/>
              </a:spcAft>
              <a:buSzPts val="1800"/>
              <a:buChar char="▸"/>
            </a:pPr>
            <a:r>
              <a:rPr lang="en" dirty="0"/>
              <a:t>the least frequency</a:t>
            </a:r>
            <a:endParaRPr dirty="0"/>
          </a:p>
          <a:p>
            <a:pPr marL="457200" lvl="0" indent="-342900" algn="l" rtl="0">
              <a:spcBef>
                <a:spcPts val="600"/>
              </a:spcBef>
              <a:spcAft>
                <a:spcPts val="0"/>
              </a:spcAft>
              <a:buSzPts val="1800"/>
              <a:buChar char="▸"/>
            </a:pPr>
            <a:r>
              <a:rPr lang="en" dirty="0"/>
              <a:t>low installment </a:t>
            </a:r>
            <a:endParaRPr dirty="0"/>
          </a:p>
          <a:p>
            <a:pPr marL="457200" lvl="0" indent="-342900" algn="l" rtl="0">
              <a:spcBef>
                <a:spcPts val="600"/>
              </a:spcBef>
              <a:spcAft>
                <a:spcPts val="0"/>
              </a:spcAft>
              <a:buSzPts val="1800"/>
              <a:buChar char="▸"/>
            </a:pPr>
            <a:r>
              <a:rPr lang="en" dirty="0"/>
              <a:t>low cash advance	 &lt; $500</a:t>
            </a:r>
            <a:endParaRPr dirty="0"/>
          </a:p>
          <a:p>
            <a:pPr marL="0" lvl="0" indent="0" algn="l" rtl="0">
              <a:spcBef>
                <a:spcPts val="600"/>
              </a:spcBef>
              <a:spcAft>
                <a:spcPts val="0"/>
              </a:spcAft>
              <a:buNone/>
            </a:pPr>
            <a:endParaRPr dirty="0"/>
          </a:p>
        </p:txBody>
      </p:sp>
      <p:grpSp>
        <p:nvGrpSpPr>
          <p:cNvPr id="1368" name="Google Shape;1368;g6c2da458b7_3_595"/>
          <p:cNvGrpSpPr/>
          <p:nvPr/>
        </p:nvGrpSpPr>
        <p:grpSpPr>
          <a:xfrm>
            <a:off x="7804925" y="2279718"/>
            <a:ext cx="569414" cy="1782225"/>
            <a:chOff x="2638675" y="273980"/>
            <a:chExt cx="569414" cy="1782225"/>
          </a:xfrm>
        </p:grpSpPr>
        <p:sp>
          <p:nvSpPr>
            <p:cNvPr id="1369" name="Google Shape;1369;g6c2da458b7_3_595"/>
            <p:cNvSpPr/>
            <p:nvPr/>
          </p:nvSpPr>
          <p:spPr>
            <a:xfrm rot="-1796240">
              <a:off x="2917387" y="313037"/>
              <a:ext cx="32304" cy="56013"/>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0" name="Google Shape;1370;g6c2da458b7_3_595"/>
            <p:cNvSpPr/>
            <p:nvPr/>
          </p:nvSpPr>
          <p:spPr>
            <a:xfrm>
              <a:off x="2673435" y="1746813"/>
              <a:ext cx="534653" cy="309393"/>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1" name="Google Shape;1371;g6c2da458b7_3_595"/>
            <p:cNvSpPr/>
            <p:nvPr/>
          </p:nvSpPr>
          <p:spPr>
            <a:xfrm>
              <a:off x="2822683" y="278080"/>
              <a:ext cx="300216" cy="440301"/>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2" name="Google Shape;1372;g6c2da458b7_3_595"/>
            <p:cNvSpPr/>
            <p:nvPr/>
          </p:nvSpPr>
          <p:spPr>
            <a:xfrm>
              <a:off x="2813407" y="594814"/>
              <a:ext cx="55959" cy="325665"/>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3" name="Google Shape;1373;g6c2da458b7_3_595"/>
            <p:cNvSpPr/>
            <p:nvPr/>
          </p:nvSpPr>
          <p:spPr>
            <a:xfrm>
              <a:off x="2845733" y="273980"/>
              <a:ext cx="143006" cy="177869"/>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4" name="Google Shape;1374;g6c2da458b7_3_595"/>
            <p:cNvSpPr/>
            <p:nvPr/>
          </p:nvSpPr>
          <p:spPr>
            <a:xfrm>
              <a:off x="2873374" y="467114"/>
              <a:ext cx="177345" cy="198884"/>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5" name="Google Shape;1375;g6c2da458b7_3_595"/>
            <p:cNvSpPr/>
            <p:nvPr/>
          </p:nvSpPr>
          <p:spPr>
            <a:xfrm>
              <a:off x="2822078" y="532034"/>
              <a:ext cx="258296" cy="297868"/>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6" name="Google Shape;1376;g6c2da458b7_3_595"/>
            <p:cNvSpPr/>
            <p:nvPr/>
          </p:nvSpPr>
          <p:spPr>
            <a:xfrm>
              <a:off x="2867939" y="288247"/>
              <a:ext cx="190156" cy="2349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7" name="Google Shape;1377;g6c2da458b7_3_595"/>
            <p:cNvSpPr/>
            <p:nvPr/>
          </p:nvSpPr>
          <p:spPr>
            <a:xfrm>
              <a:off x="2875333" y="287276"/>
              <a:ext cx="191297" cy="179858"/>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8" name="Google Shape;1378;g6c2da458b7_3_595"/>
            <p:cNvSpPr/>
            <p:nvPr/>
          </p:nvSpPr>
          <p:spPr>
            <a:xfrm>
              <a:off x="2907019" y="1844053"/>
              <a:ext cx="150228" cy="11491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9" name="Google Shape;1379;g6c2da458b7_3_595"/>
            <p:cNvSpPr/>
            <p:nvPr/>
          </p:nvSpPr>
          <p:spPr>
            <a:xfrm>
              <a:off x="2907634" y="1880729"/>
              <a:ext cx="149579" cy="781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0" name="Google Shape;1380;g6c2da458b7_3_595"/>
            <p:cNvSpPr/>
            <p:nvPr/>
          </p:nvSpPr>
          <p:spPr>
            <a:xfrm>
              <a:off x="2793228" y="1818744"/>
              <a:ext cx="137824" cy="106791"/>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1" name="Google Shape;1381;g6c2da458b7_3_595"/>
            <p:cNvSpPr/>
            <p:nvPr/>
          </p:nvSpPr>
          <p:spPr>
            <a:xfrm>
              <a:off x="2793692" y="1853884"/>
              <a:ext cx="137227" cy="71687"/>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2" name="Google Shape;1382;g6c2da458b7_3_595"/>
            <p:cNvSpPr/>
            <p:nvPr/>
          </p:nvSpPr>
          <p:spPr>
            <a:xfrm>
              <a:off x="2815492" y="826169"/>
              <a:ext cx="294010" cy="1028918"/>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3" name="Google Shape;1383;g6c2da458b7_3_595"/>
            <p:cNvSpPr/>
            <p:nvPr/>
          </p:nvSpPr>
          <p:spPr>
            <a:xfrm>
              <a:off x="2803051" y="805590"/>
              <a:ext cx="312953" cy="68433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4" name="Google Shape;1384;g6c2da458b7_3_595"/>
            <p:cNvSpPr/>
            <p:nvPr/>
          </p:nvSpPr>
          <p:spPr>
            <a:xfrm>
              <a:off x="2638675" y="600895"/>
              <a:ext cx="450816" cy="393266"/>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5" name="Google Shape;1385;g6c2da458b7_3_595"/>
            <p:cNvSpPr/>
            <p:nvPr/>
          </p:nvSpPr>
          <p:spPr>
            <a:xfrm>
              <a:off x="2988601" y="575735"/>
              <a:ext cx="108561" cy="127462"/>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6" name="Google Shape;1386;g6c2da458b7_3_595"/>
            <p:cNvSpPr/>
            <p:nvPr/>
          </p:nvSpPr>
          <p:spPr>
            <a:xfrm>
              <a:off x="2814223" y="532050"/>
              <a:ext cx="87719" cy="92210"/>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pic>
        <p:nvPicPr>
          <p:cNvPr id="1391" name="Google Shape;1391;g6c2da458b7_3_741"/>
          <p:cNvPicPr preferRelativeResize="0"/>
          <p:nvPr/>
        </p:nvPicPr>
        <p:blipFill rotWithShape="1">
          <a:blip r:embed="rId3">
            <a:alphaModFix/>
          </a:blip>
          <a:srcRect l="2348" t="7475" r="1811"/>
          <a:stretch/>
        </p:blipFill>
        <p:spPr>
          <a:xfrm>
            <a:off x="4706950" y="1756350"/>
            <a:ext cx="3251400" cy="2451050"/>
          </a:xfrm>
          <a:prstGeom prst="rect">
            <a:avLst/>
          </a:prstGeom>
          <a:ln>
            <a:noFill/>
          </a:ln>
          <a:effectLst>
            <a:softEdge rad="112500"/>
          </a:effectLst>
        </p:spPr>
      </p:pic>
      <p:sp>
        <p:nvSpPr>
          <p:cNvPr id="1392" name="Google Shape;1392;g6c2da458b7_3_741"/>
          <p:cNvSpPr txBox="1">
            <a:spLocks noGrp="1"/>
          </p:cNvSpPr>
          <p:nvPr>
            <p:ph type="title"/>
          </p:nvPr>
        </p:nvSpPr>
        <p:spPr>
          <a:xfrm>
            <a:off x="457200" y="605600"/>
            <a:ext cx="8191800" cy="108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4800"/>
              <a:buNone/>
            </a:pPr>
            <a:r>
              <a:rPr lang="en" sz="3600" dirty="0"/>
              <a:t>Cluster 5 💳</a:t>
            </a:r>
            <a:endParaRPr sz="3600" dirty="0"/>
          </a:p>
          <a:p>
            <a:pPr marL="0" lvl="0" indent="0" algn="l" rtl="0">
              <a:lnSpc>
                <a:spcPct val="100000"/>
              </a:lnSpc>
              <a:spcBef>
                <a:spcPts val="0"/>
              </a:spcBef>
              <a:spcAft>
                <a:spcPts val="0"/>
              </a:spcAft>
              <a:buSzPts val="4800"/>
              <a:buNone/>
            </a:pPr>
            <a:endParaRPr sz="1000" dirty="0"/>
          </a:p>
          <a:p>
            <a:pPr marL="0" lvl="0" indent="0" algn="just" rtl="0">
              <a:lnSpc>
                <a:spcPct val="100000"/>
              </a:lnSpc>
              <a:spcBef>
                <a:spcPts val="0"/>
              </a:spcBef>
              <a:spcAft>
                <a:spcPts val="0"/>
              </a:spcAft>
              <a:buNone/>
            </a:pPr>
            <a:r>
              <a:rPr lang="en" sz="2400" dirty="0">
                <a:solidFill>
                  <a:srgbClr val="FF9900"/>
                </a:solidFill>
              </a:rPr>
              <a:t>Installment users with high spending behavior</a:t>
            </a:r>
            <a:endParaRPr sz="2400" dirty="0">
              <a:solidFill>
                <a:srgbClr val="FF9900"/>
              </a:solidFill>
            </a:endParaRPr>
          </a:p>
        </p:txBody>
      </p:sp>
      <p:sp>
        <p:nvSpPr>
          <p:cNvPr id="1393" name="Google Shape;1393;g6c2da458b7_3_74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22</a:t>
            </a:fld>
            <a:endParaRPr/>
          </a:p>
        </p:txBody>
      </p:sp>
      <p:sp>
        <p:nvSpPr>
          <p:cNvPr id="1394" name="Google Shape;1394;g6c2da458b7_3_741"/>
          <p:cNvSpPr txBox="1">
            <a:spLocks noGrp="1"/>
          </p:cNvSpPr>
          <p:nvPr>
            <p:ph type="body" idx="1"/>
          </p:nvPr>
        </p:nvSpPr>
        <p:spPr>
          <a:xfrm>
            <a:off x="457199" y="1764500"/>
            <a:ext cx="5222759" cy="3336900"/>
          </a:xfrm>
          <a:prstGeom prst="rect">
            <a:avLst/>
          </a:prstGeom>
          <a:noFill/>
          <a:ln>
            <a:noFill/>
          </a:ln>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 dirty="0"/>
              <a:t>medium credit	  ~ $3,000</a:t>
            </a:r>
            <a:endParaRPr dirty="0"/>
          </a:p>
          <a:p>
            <a:pPr marL="457200" lvl="0" indent="-342900" algn="l" rtl="0">
              <a:spcBef>
                <a:spcPts val="600"/>
              </a:spcBef>
              <a:spcAft>
                <a:spcPts val="0"/>
              </a:spcAft>
              <a:buSzPts val="1800"/>
              <a:buChar char="▸"/>
            </a:pPr>
            <a:r>
              <a:rPr lang="en" dirty="0"/>
              <a:t>medium balance 	  ~ $1,000</a:t>
            </a:r>
            <a:endParaRPr dirty="0"/>
          </a:p>
          <a:p>
            <a:pPr marL="457200" lvl="0" indent="-342900" algn="l" rtl="0">
              <a:spcBef>
                <a:spcPts val="600"/>
              </a:spcBef>
              <a:spcAft>
                <a:spcPts val="0"/>
              </a:spcAft>
              <a:buSzPts val="1800"/>
              <a:buChar char="▸"/>
            </a:pPr>
            <a:r>
              <a:rPr lang="en" dirty="0"/>
              <a:t>the highest purchase  ~ $1,000</a:t>
            </a:r>
            <a:endParaRPr dirty="0"/>
          </a:p>
          <a:p>
            <a:pPr marL="457200" lvl="0" indent="-342900" algn="l" rtl="0">
              <a:spcBef>
                <a:spcPts val="600"/>
              </a:spcBef>
              <a:spcAft>
                <a:spcPts val="0"/>
              </a:spcAft>
              <a:buSzPts val="1800"/>
              <a:buChar char="▸"/>
            </a:pPr>
            <a:r>
              <a:rPr lang="en" dirty="0"/>
              <a:t>high frequency</a:t>
            </a:r>
            <a:endParaRPr dirty="0"/>
          </a:p>
          <a:p>
            <a:pPr marL="457200" lvl="0" indent="-342900" algn="l" rtl="0">
              <a:spcBef>
                <a:spcPts val="600"/>
              </a:spcBef>
              <a:spcAft>
                <a:spcPts val="0"/>
              </a:spcAft>
              <a:buSzPts val="1800"/>
              <a:buChar char="▸"/>
            </a:pPr>
            <a:r>
              <a:rPr lang="en" dirty="0"/>
              <a:t>high installment 	$250 ~ $1,000</a:t>
            </a:r>
            <a:endParaRPr dirty="0"/>
          </a:p>
          <a:p>
            <a:pPr marL="457200" lvl="0" indent="-342900" algn="l" rtl="0">
              <a:spcBef>
                <a:spcPts val="600"/>
              </a:spcBef>
              <a:spcAft>
                <a:spcPts val="0"/>
              </a:spcAft>
              <a:buSzPts val="1800"/>
              <a:buChar char="▸"/>
            </a:pPr>
            <a:r>
              <a:rPr lang="en" dirty="0"/>
              <a:t>low cash advance</a:t>
            </a:r>
            <a:endParaRPr dirty="0"/>
          </a:p>
          <a:p>
            <a:pPr marL="457200" lvl="0" indent="-342900" algn="l" rtl="0">
              <a:spcBef>
                <a:spcPts val="600"/>
              </a:spcBef>
              <a:spcAft>
                <a:spcPts val="0"/>
              </a:spcAft>
              <a:buSzPts val="1800"/>
              <a:buChar char="▸"/>
            </a:pPr>
            <a:r>
              <a:rPr lang="en" dirty="0"/>
              <a:t>low full pay back</a:t>
            </a:r>
            <a:endParaRPr dirty="0"/>
          </a:p>
          <a:p>
            <a:pPr marL="0" lvl="0" indent="0" algn="l" rtl="0">
              <a:spcBef>
                <a:spcPts val="600"/>
              </a:spcBef>
              <a:spcAft>
                <a:spcPts val="0"/>
              </a:spcAft>
              <a:buNone/>
            </a:pPr>
            <a:endParaRPr dirty="0"/>
          </a:p>
        </p:txBody>
      </p:sp>
      <p:grpSp>
        <p:nvGrpSpPr>
          <p:cNvPr id="1395" name="Google Shape;1395;g6c2da458b7_3_741"/>
          <p:cNvGrpSpPr/>
          <p:nvPr/>
        </p:nvGrpSpPr>
        <p:grpSpPr>
          <a:xfrm>
            <a:off x="7804925" y="2279718"/>
            <a:ext cx="569414" cy="1782225"/>
            <a:chOff x="2638675" y="273980"/>
            <a:chExt cx="569414" cy="1782225"/>
          </a:xfrm>
        </p:grpSpPr>
        <p:sp>
          <p:nvSpPr>
            <p:cNvPr id="1396" name="Google Shape;1396;g6c2da458b7_3_741"/>
            <p:cNvSpPr/>
            <p:nvPr/>
          </p:nvSpPr>
          <p:spPr>
            <a:xfrm rot="-1796240">
              <a:off x="2917387" y="313037"/>
              <a:ext cx="32304" cy="56013"/>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7" name="Google Shape;1397;g6c2da458b7_3_741"/>
            <p:cNvSpPr/>
            <p:nvPr/>
          </p:nvSpPr>
          <p:spPr>
            <a:xfrm>
              <a:off x="2673435" y="1746813"/>
              <a:ext cx="534653" cy="309393"/>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i="0" u="none" strike="noStrike" cap="none" dirty="0">
                <a:solidFill>
                  <a:srgbClr val="000000"/>
                </a:solidFill>
                <a:latin typeface="Calibri"/>
                <a:ea typeface="Calibri"/>
                <a:cs typeface="Calibri"/>
                <a:sym typeface="Calibri"/>
              </a:endParaRPr>
            </a:p>
          </p:txBody>
        </p:sp>
        <p:sp>
          <p:nvSpPr>
            <p:cNvPr id="1398" name="Google Shape;1398;g6c2da458b7_3_741"/>
            <p:cNvSpPr/>
            <p:nvPr/>
          </p:nvSpPr>
          <p:spPr>
            <a:xfrm>
              <a:off x="2822683" y="278080"/>
              <a:ext cx="300216" cy="440301"/>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9" name="Google Shape;1399;g6c2da458b7_3_741"/>
            <p:cNvSpPr/>
            <p:nvPr/>
          </p:nvSpPr>
          <p:spPr>
            <a:xfrm>
              <a:off x="2813407" y="594814"/>
              <a:ext cx="55959" cy="325665"/>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0" name="Google Shape;1400;g6c2da458b7_3_741"/>
            <p:cNvSpPr/>
            <p:nvPr/>
          </p:nvSpPr>
          <p:spPr>
            <a:xfrm>
              <a:off x="2845733" y="273980"/>
              <a:ext cx="143006" cy="177869"/>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1" name="Google Shape;1401;g6c2da458b7_3_741"/>
            <p:cNvSpPr/>
            <p:nvPr/>
          </p:nvSpPr>
          <p:spPr>
            <a:xfrm>
              <a:off x="2873374" y="467114"/>
              <a:ext cx="177345" cy="198884"/>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2" name="Google Shape;1402;g6c2da458b7_3_741"/>
            <p:cNvSpPr/>
            <p:nvPr/>
          </p:nvSpPr>
          <p:spPr>
            <a:xfrm>
              <a:off x="2822078" y="532034"/>
              <a:ext cx="258296" cy="297868"/>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3" name="Google Shape;1403;g6c2da458b7_3_741"/>
            <p:cNvSpPr/>
            <p:nvPr/>
          </p:nvSpPr>
          <p:spPr>
            <a:xfrm>
              <a:off x="2867939" y="288247"/>
              <a:ext cx="190156" cy="2349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4" name="Google Shape;1404;g6c2da458b7_3_741"/>
            <p:cNvSpPr/>
            <p:nvPr/>
          </p:nvSpPr>
          <p:spPr>
            <a:xfrm>
              <a:off x="2875333" y="287276"/>
              <a:ext cx="191297" cy="179858"/>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5" name="Google Shape;1405;g6c2da458b7_3_741"/>
            <p:cNvSpPr/>
            <p:nvPr/>
          </p:nvSpPr>
          <p:spPr>
            <a:xfrm>
              <a:off x="2907019" y="1844053"/>
              <a:ext cx="150228" cy="11491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6" name="Google Shape;1406;g6c2da458b7_3_741"/>
            <p:cNvSpPr/>
            <p:nvPr/>
          </p:nvSpPr>
          <p:spPr>
            <a:xfrm>
              <a:off x="2907634" y="1880729"/>
              <a:ext cx="149579" cy="781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7" name="Google Shape;1407;g6c2da458b7_3_741"/>
            <p:cNvSpPr/>
            <p:nvPr/>
          </p:nvSpPr>
          <p:spPr>
            <a:xfrm>
              <a:off x="2793228" y="1818744"/>
              <a:ext cx="137824" cy="106791"/>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8" name="Google Shape;1408;g6c2da458b7_3_741"/>
            <p:cNvSpPr/>
            <p:nvPr/>
          </p:nvSpPr>
          <p:spPr>
            <a:xfrm>
              <a:off x="2793692" y="1853884"/>
              <a:ext cx="137227" cy="71687"/>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9" name="Google Shape;1409;g6c2da458b7_3_741"/>
            <p:cNvSpPr/>
            <p:nvPr/>
          </p:nvSpPr>
          <p:spPr>
            <a:xfrm>
              <a:off x="2815492" y="826169"/>
              <a:ext cx="294010" cy="1028918"/>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0" name="Google Shape;1410;g6c2da458b7_3_741"/>
            <p:cNvSpPr/>
            <p:nvPr/>
          </p:nvSpPr>
          <p:spPr>
            <a:xfrm>
              <a:off x="2803051" y="805590"/>
              <a:ext cx="312953" cy="68433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1" name="Google Shape;1411;g6c2da458b7_3_741"/>
            <p:cNvSpPr/>
            <p:nvPr/>
          </p:nvSpPr>
          <p:spPr>
            <a:xfrm>
              <a:off x="2638675" y="600895"/>
              <a:ext cx="450816" cy="393266"/>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2" name="Google Shape;1412;g6c2da458b7_3_741"/>
            <p:cNvSpPr/>
            <p:nvPr/>
          </p:nvSpPr>
          <p:spPr>
            <a:xfrm>
              <a:off x="2988601" y="575735"/>
              <a:ext cx="108561" cy="127462"/>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3" name="Google Shape;1413;g6c2da458b7_3_741"/>
            <p:cNvSpPr/>
            <p:nvPr/>
          </p:nvSpPr>
          <p:spPr>
            <a:xfrm>
              <a:off x="2814223" y="532050"/>
              <a:ext cx="87719" cy="92210"/>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9" name="Google Shape;1419;g6c2da458b7_5_1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a:solidFill>
                  <a:schemeClr val="lt1"/>
                </a:solidFill>
                <a:latin typeface="Barlow"/>
                <a:ea typeface="Barlow"/>
                <a:cs typeface="Barlow"/>
                <a:sym typeface="Barlow"/>
              </a:rPr>
              <a:t>5</a:t>
            </a:r>
            <a:endParaRPr sz="3600" b="1" i="0" u="none" strike="noStrike" cap="none">
              <a:solidFill>
                <a:schemeClr val="lt1"/>
              </a:solidFill>
              <a:latin typeface="Barlow"/>
              <a:ea typeface="Barlow"/>
              <a:cs typeface="Barlow"/>
              <a:sym typeface="Barlow"/>
            </a:endParaRPr>
          </a:p>
        </p:txBody>
      </p:sp>
      <p:sp>
        <p:nvSpPr>
          <p:cNvPr id="1420" name="Google Shape;1420;g6c2da458b7_5_17"/>
          <p:cNvSpPr txBox="1">
            <a:spLocks noGrp="1"/>
          </p:cNvSpPr>
          <p:nvPr>
            <p:ph type="ctrTitle"/>
          </p:nvPr>
        </p:nvSpPr>
        <p:spPr>
          <a:xfrm>
            <a:off x="1085850" y="2031025"/>
            <a:ext cx="3489600" cy="11598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SzPts val="4800"/>
              <a:buNone/>
            </a:pPr>
            <a:r>
              <a:rPr lang="en"/>
              <a:t>Marketing Strategies</a:t>
            </a:r>
            <a:endParaRPr/>
          </a:p>
        </p:txBody>
      </p:sp>
      <p:grpSp>
        <p:nvGrpSpPr>
          <p:cNvPr id="1421" name="Google Shape;1421;g6c2da458b7_5_17"/>
          <p:cNvGrpSpPr/>
          <p:nvPr/>
        </p:nvGrpSpPr>
        <p:grpSpPr>
          <a:xfrm>
            <a:off x="5233951" y="823317"/>
            <a:ext cx="3414844" cy="3813266"/>
            <a:chOff x="2152775" y="305709"/>
            <a:chExt cx="4264823" cy="4762415"/>
          </a:xfrm>
        </p:grpSpPr>
        <p:grpSp>
          <p:nvGrpSpPr>
            <p:cNvPr id="1422" name="Google Shape;1422;g6c2da458b7_5_17"/>
            <p:cNvGrpSpPr/>
            <p:nvPr/>
          </p:nvGrpSpPr>
          <p:grpSpPr>
            <a:xfrm>
              <a:off x="2593845" y="3487641"/>
              <a:ext cx="936028" cy="696373"/>
              <a:chOff x="4403470" y="4229766"/>
              <a:chExt cx="936028" cy="696373"/>
            </a:xfrm>
          </p:grpSpPr>
          <p:sp>
            <p:nvSpPr>
              <p:cNvPr id="1423" name="Google Shape;1423;g6c2da458b7_5_17"/>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4" name="Google Shape;1424;g6c2da458b7_5_17"/>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5" name="Google Shape;1425;g6c2da458b7_5_17"/>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6" name="Google Shape;1426;g6c2da458b7_5_17"/>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7" name="Google Shape;1427;g6c2da458b7_5_17"/>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8" name="Google Shape;1428;g6c2da458b7_5_17"/>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9" name="Google Shape;1429;g6c2da458b7_5_17"/>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0" name="Google Shape;1430;g6c2da458b7_5_17"/>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1" name="Google Shape;1431;g6c2da458b7_5_17"/>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2" name="Google Shape;1432;g6c2da458b7_5_17"/>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3" name="Google Shape;1433;g6c2da458b7_5_17"/>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4" name="Google Shape;1434;g6c2da458b7_5_17"/>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5" name="Google Shape;1435;g6c2da458b7_5_17"/>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6" name="Google Shape;1436;g6c2da458b7_5_17"/>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7" name="Google Shape;1437;g6c2da458b7_5_17"/>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8" name="Google Shape;1438;g6c2da458b7_5_17"/>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9" name="Google Shape;1439;g6c2da458b7_5_17"/>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440" name="Google Shape;1440;g6c2da458b7_5_17"/>
            <p:cNvGrpSpPr/>
            <p:nvPr/>
          </p:nvGrpSpPr>
          <p:grpSpPr>
            <a:xfrm>
              <a:off x="2682040" y="3351243"/>
              <a:ext cx="883852" cy="621125"/>
              <a:chOff x="4491665" y="4093368"/>
              <a:chExt cx="883852" cy="621125"/>
            </a:xfrm>
          </p:grpSpPr>
          <p:sp>
            <p:nvSpPr>
              <p:cNvPr id="1441" name="Google Shape;1441;g6c2da458b7_5_17"/>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2" name="Google Shape;1442;g6c2da458b7_5_17"/>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3" name="Google Shape;1443;g6c2da458b7_5_17"/>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4" name="Google Shape;1444;g6c2da458b7_5_17"/>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5" name="Google Shape;1445;g6c2da458b7_5_17"/>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6" name="Google Shape;1446;g6c2da458b7_5_17"/>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7" name="Google Shape;1447;g6c2da458b7_5_17"/>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8" name="Google Shape;1448;g6c2da458b7_5_17"/>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9" name="Google Shape;1449;g6c2da458b7_5_17"/>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0" name="Google Shape;1450;g6c2da458b7_5_17"/>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1" name="Google Shape;1451;g6c2da458b7_5_17"/>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2" name="Google Shape;1452;g6c2da458b7_5_17"/>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3" name="Google Shape;1453;g6c2da458b7_5_17"/>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4" name="Google Shape;1454;g6c2da458b7_5_17"/>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5" name="Google Shape;1455;g6c2da458b7_5_17"/>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6" name="Google Shape;1456;g6c2da458b7_5_17"/>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457" name="Google Shape;1457;g6c2da458b7_5_17"/>
            <p:cNvGrpSpPr/>
            <p:nvPr/>
          </p:nvGrpSpPr>
          <p:grpSpPr>
            <a:xfrm>
              <a:off x="2654955" y="3219989"/>
              <a:ext cx="883852" cy="621029"/>
              <a:chOff x="4464580" y="3962114"/>
              <a:chExt cx="883852" cy="621029"/>
            </a:xfrm>
          </p:grpSpPr>
          <p:sp>
            <p:nvSpPr>
              <p:cNvPr id="1458" name="Google Shape;1458;g6c2da458b7_5_17"/>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9" name="Google Shape;1459;g6c2da458b7_5_17"/>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0" name="Google Shape;1460;g6c2da458b7_5_17"/>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1" name="Google Shape;1461;g6c2da458b7_5_17"/>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2" name="Google Shape;1462;g6c2da458b7_5_17"/>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3" name="Google Shape;1463;g6c2da458b7_5_17"/>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4" name="Google Shape;1464;g6c2da458b7_5_17"/>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5" name="Google Shape;1465;g6c2da458b7_5_17"/>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6" name="Google Shape;1466;g6c2da458b7_5_17"/>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7" name="Google Shape;1467;g6c2da458b7_5_17"/>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8" name="Google Shape;1468;g6c2da458b7_5_17"/>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9" name="Google Shape;1469;g6c2da458b7_5_17"/>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0" name="Google Shape;1470;g6c2da458b7_5_17"/>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1" name="Google Shape;1471;g6c2da458b7_5_17"/>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2" name="Google Shape;1472;g6c2da458b7_5_17"/>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3" name="Google Shape;1473;g6c2da458b7_5_17"/>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474" name="Google Shape;1474;g6c2da458b7_5_17"/>
            <p:cNvGrpSpPr/>
            <p:nvPr/>
          </p:nvGrpSpPr>
          <p:grpSpPr>
            <a:xfrm>
              <a:off x="2692590" y="3093401"/>
              <a:ext cx="883852" cy="621030"/>
              <a:chOff x="4502215" y="3835526"/>
              <a:chExt cx="883852" cy="621030"/>
            </a:xfrm>
          </p:grpSpPr>
          <p:sp>
            <p:nvSpPr>
              <p:cNvPr id="1475" name="Google Shape;1475;g6c2da458b7_5_17"/>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6" name="Google Shape;1476;g6c2da458b7_5_17"/>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7" name="Google Shape;1477;g6c2da458b7_5_17"/>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8" name="Google Shape;1478;g6c2da458b7_5_17"/>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9" name="Google Shape;1479;g6c2da458b7_5_17"/>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0" name="Google Shape;1480;g6c2da458b7_5_17"/>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1" name="Google Shape;1481;g6c2da458b7_5_17"/>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2" name="Google Shape;1482;g6c2da458b7_5_17"/>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3" name="Google Shape;1483;g6c2da458b7_5_17"/>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4" name="Google Shape;1484;g6c2da458b7_5_17"/>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5" name="Google Shape;1485;g6c2da458b7_5_17"/>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6" name="Google Shape;1486;g6c2da458b7_5_17"/>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7" name="Google Shape;1487;g6c2da458b7_5_17"/>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8" name="Google Shape;1488;g6c2da458b7_5_17"/>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9" name="Google Shape;1489;g6c2da458b7_5_17"/>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0" name="Google Shape;1490;g6c2da458b7_5_17"/>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491" name="Google Shape;1491;g6c2da458b7_5_17"/>
            <p:cNvGrpSpPr/>
            <p:nvPr/>
          </p:nvGrpSpPr>
          <p:grpSpPr>
            <a:xfrm>
              <a:off x="2665504" y="2962052"/>
              <a:ext cx="883852" cy="621125"/>
              <a:chOff x="4475129" y="3704177"/>
              <a:chExt cx="883852" cy="621125"/>
            </a:xfrm>
          </p:grpSpPr>
          <p:sp>
            <p:nvSpPr>
              <p:cNvPr id="1492" name="Google Shape;1492;g6c2da458b7_5_17"/>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3" name="Google Shape;1493;g6c2da458b7_5_17"/>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4" name="Google Shape;1494;g6c2da458b7_5_17"/>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5" name="Google Shape;1495;g6c2da458b7_5_17"/>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6" name="Google Shape;1496;g6c2da458b7_5_17"/>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7" name="Google Shape;1497;g6c2da458b7_5_17"/>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8" name="Google Shape;1498;g6c2da458b7_5_17"/>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9" name="Google Shape;1499;g6c2da458b7_5_17"/>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0" name="Google Shape;1500;g6c2da458b7_5_17"/>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1" name="Google Shape;1501;g6c2da458b7_5_17"/>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2" name="Google Shape;1502;g6c2da458b7_5_17"/>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3" name="Google Shape;1503;g6c2da458b7_5_17"/>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4" name="Google Shape;1504;g6c2da458b7_5_17"/>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5" name="Google Shape;1505;g6c2da458b7_5_17"/>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6" name="Google Shape;1506;g6c2da458b7_5_17"/>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7" name="Google Shape;1507;g6c2da458b7_5_17"/>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508" name="Google Shape;1508;g6c2da458b7_5_17"/>
            <p:cNvGrpSpPr/>
            <p:nvPr/>
          </p:nvGrpSpPr>
          <p:grpSpPr>
            <a:xfrm>
              <a:off x="2665504" y="2818605"/>
              <a:ext cx="883852" cy="621125"/>
              <a:chOff x="4475129" y="3560730"/>
              <a:chExt cx="883852" cy="621125"/>
            </a:xfrm>
          </p:grpSpPr>
          <p:sp>
            <p:nvSpPr>
              <p:cNvPr id="1509" name="Google Shape;1509;g6c2da458b7_5_17"/>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0" name="Google Shape;1510;g6c2da458b7_5_17"/>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1" name="Google Shape;1511;g6c2da458b7_5_17"/>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2" name="Google Shape;1512;g6c2da458b7_5_17"/>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3" name="Google Shape;1513;g6c2da458b7_5_17"/>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4" name="Google Shape;1514;g6c2da458b7_5_17"/>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5" name="Google Shape;1515;g6c2da458b7_5_17"/>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6" name="Google Shape;1516;g6c2da458b7_5_17"/>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7" name="Google Shape;1517;g6c2da458b7_5_17"/>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8" name="Google Shape;1518;g6c2da458b7_5_17"/>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9" name="Google Shape;1519;g6c2da458b7_5_17"/>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0" name="Google Shape;1520;g6c2da458b7_5_17"/>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1" name="Google Shape;1521;g6c2da458b7_5_17"/>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2" name="Google Shape;1522;g6c2da458b7_5_17"/>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3" name="Google Shape;1523;g6c2da458b7_5_17"/>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4" name="Google Shape;1524;g6c2da458b7_5_17"/>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525" name="Google Shape;1525;g6c2da458b7_5_17"/>
            <p:cNvGrpSpPr/>
            <p:nvPr/>
          </p:nvGrpSpPr>
          <p:grpSpPr>
            <a:xfrm>
              <a:off x="2694110" y="2656109"/>
              <a:ext cx="883852" cy="621029"/>
              <a:chOff x="4503735" y="3398234"/>
              <a:chExt cx="883852" cy="621029"/>
            </a:xfrm>
          </p:grpSpPr>
          <p:sp>
            <p:nvSpPr>
              <p:cNvPr id="1526" name="Google Shape;1526;g6c2da458b7_5_17"/>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7" name="Google Shape;1527;g6c2da458b7_5_17"/>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8" name="Google Shape;1528;g6c2da458b7_5_17"/>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9" name="Google Shape;1529;g6c2da458b7_5_17"/>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0" name="Google Shape;1530;g6c2da458b7_5_17"/>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1" name="Google Shape;1531;g6c2da458b7_5_17"/>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2" name="Google Shape;1532;g6c2da458b7_5_17"/>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3" name="Google Shape;1533;g6c2da458b7_5_17"/>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4" name="Google Shape;1534;g6c2da458b7_5_17"/>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5" name="Google Shape;1535;g6c2da458b7_5_17"/>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6" name="Google Shape;1536;g6c2da458b7_5_17"/>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7" name="Google Shape;1537;g6c2da458b7_5_17"/>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8" name="Google Shape;1538;g6c2da458b7_5_17"/>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9" name="Google Shape;1539;g6c2da458b7_5_17"/>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0" name="Google Shape;1540;g6c2da458b7_5_17"/>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1" name="Google Shape;1541;g6c2da458b7_5_17"/>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542" name="Google Shape;1542;g6c2da458b7_5_17"/>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3" name="Google Shape;1543;g6c2da458b7_5_17"/>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4" name="Google Shape;1544;g6c2da458b7_5_17"/>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5" name="Google Shape;1545;g6c2da458b7_5_17"/>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6" name="Google Shape;1546;g6c2da458b7_5_17"/>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547" name="Google Shape;1547;g6c2da458b7_5_17"/>
            <p:cNvGrpSpPr/>
            <p:nvPr/>
          </p:nvGrpSpPr>
          <p:grpSpPr>
            <a:xfrm>
              <a:off x="3781914" y="3000342"/>
              <a:ext cx="883852" cy="621125"/>
              <a:chOff x="5591539" y="3742467"/>
              <a:chExt cx="883852" cy="621125"/>
            </a:xfrm>
          </p:grpSpPr>
          <p:sp>
            <p:nvSpPr>
              <p:cNvPr id="1548" name="Google Shape;1548;g6c2da458b7_5_17"/>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9" name="Google Shape;1549;g6c2da458b7_5_17"/>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0" name="Google Shape;1550;g6c2da458b7_5_17"/>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1" name="Google Shape;1551;g6c2da458b7_5_17"/>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2" name="Google Shape;1552;g6c2da458b7_5_17"/>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3" name="Google Shape;1553;g6c2da458b7_5_17"/>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4" name="Google Shape;1554;g6c2da458b7_5_17"/>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5" name="Google Shape;1555;g6c2da458b7_5_17"/>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6" name="Google Shape;1556;g6c2da458b7_5_17"/>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7" name="Google Shape;1557;g6c2da458b7_5_17"/>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8" name="Google Shape;1558;g6c2da458b7_5_17"/>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9" name="Google Shape;1559;g6c2da458b7_5_17"/>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0" name="Google Shape;1560;g6c2da458b7_5_17"/>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1" name="Google Shape;1561;g6c2da458b7_5_17"/>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2" name="Google Shape;1562;g6c2da458b7_5_17"/>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3" name="Google Shape;1563;g6c2da458b7_5_17"/>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564" name="Google Shape;1564;g6c2da458b7_5_17"/>
            <p:cNvGrpSpPr/>
            <p:nvPr/>
          </p:nvGrpSpPr>
          <p:grpSpPr>
            <a:xfrm>
              <a:off x="3781914" y="2856896"/>
              <a:ext cx="883852" cy="621029"/>
              <a:chOff x="5591539" y="3599021"/>
              <a:chExt cx="883852" cy="621029"/>
            </a:xfrm>
          </p:grpSpPr>
          <p:sp>
            <p:nvSpPr>
              <p:cNvPr id="1565" name="Google Shape;1565;g6c2da458b7_5_17"/>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6" name="Google Shape;1566;g6c2da458b7_5_17"/>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7" name="Google Shape;1567;g6c2da458b7_5_17"/>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8" name="Google Shape;1568;g6c2da458b7_5_17"/>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9" name="Google Shape;1569;g6c2da458b7_5_17"/>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0" name="Google Shape;1570;g6c2da458b7_5_17"/>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1" name="Google Shape;1571;g6c2da458b7_5_17"/>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2" name="Google Shape;1572;g6c2da458b7_5_17"/>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3" name="Google Shape;1573;g6c2da458b7_5_17"/>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4" name="Google Shape;1574;g6c2da458b7_5_17"/>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5" name="Google Shape;1575;g6c2da458b7_5_17"/>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6" name="Google Shape;1576;g6c2da458b7_5_17"/>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7" name="Google Shape;1577;g6c2da458b7_5_17"/>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8" name="Google Shape;1578;g6c2da458b7_5_17"/>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9" name="Google Shape;1579;g6c2da458b7_5_17"/>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0" name="Google Shape;1580;g6c2da458b7_5_17"/>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581" name="Google Shape;1581;g6c2da458b7_5_17"/>
            <p:cNvGrpSpPr/>
            <p:nvPr/>
          </p:nvGrpSpPr>
          <p:grpSpPr>
            <a:xfrm>
              <a:off x="3810520" y="2694304"/>
              <a:ext cx="883852" cy="621125"/>
              <a:chOff x="5620145" y="3436429"/>
              <a:chExt cx="883852" cy="621125"/>
            </a:xfrm>
          </p:grpSpPr>
          <p:sp>
            <p:nvSpPr>
              <p:cNvPr id="1582" name="Google Shape;1582;g6c2da458b7_5_17"/>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3" name="Google Shape;1583;g6c2da458b7_5_17"/>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4" name="Google Shape;1584;g6c2da458b7_5_17"/>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5" name="Google Shape;1585;g6c2da458b7_5_17"/>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6" name="Google Shape;1586;g6c2da458b7_5_17"/>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7" name="Google Shape;1587;g6c2da458b7_5_17"/>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8" name="Google Shape;1588;g6c2da458b7_5_17"/>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9" name="Google Shape;1589;g6c2da458b7_5_17"/>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0" name="Google Shape;1590;g6c2da458b7_5_17"/>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1" name="Google Shape;1591;g6c2da458b7_5_17"/>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2" name="Google Shape;1592;g6c2da458b7_5_17"/>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3" name="Google Shape;1593;g6c2da458b7_5_17"/>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4" name="Google Shape;1594;g6c2da458b7_5_17"/>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5" name="Google Shape;1595;g6c2da458b7_5_17"/>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6" name="Google Shape;1596;g6c2da458b7_5_17"/>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7" name="Google Shape;1597;g6c2da458b7_5_17"/>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598" name="Google Shape;1598;g6c2da458b7_5_17"/>
            <p:cNvGrpSpPr/>
            <p:nvPr/>
          </p:nvGrpSpPr>
          <p:grpSpPr>
            <a:xfrm>
              <a:off x="3800921" y="2531712"/>
              <a:ext cx="883852" cy="621125"/>
              <a:chOff x="5610546" y="3273837"/>
              <a:chExt cx="883852" cy="621125"/>
            </a:xfrm>
          </p:grpSpPr>
          <p:sp>
            <p:nvSpPr>
              <p:cNvPr id="1599" name="Google Shape;1599;g6c2da458b7_5_17"/>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0" name="Google Shape;1600;g6c2da458b7_5_17"/>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1" name="Google Shape;1601;g6c2da458b7_5_17"/>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2" name="Google Shape;1602;g6c2da458b7_5_17"/>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3" name="Google Shape;1603;g6c2da458b7_5_17"/>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4" name="Google Shape;1604;g6c2da458b7_5_17"/>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5" name="Google Shape;1605;g6c2da458b7_5_17"/>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6" name="Google Shape;1606;g6c2da458b7_5_17"/>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7" name="Google Shape;1607;g6c2da458b7_5_17"/>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8" name="Google Shape;1608;g6c2da458b7_5_17"/>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9" name="Google Shape;1609;g6c2da458b7_5_17"/>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0" name="Google Shape;1610;g6c2da458b7_5_17"/>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1" name="Google Shape;1611;g6c2da458b7_5_17"/>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2" name="Google Shape;1612;g6c2da458b7_5_17"/>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3" name="Google Shape;1613;g6c2da458b7_5_17"/>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4" name="Google Shape;1614;g6c2da458b7_5_17"/>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615" name="Google Shape;1615;g6c2da458b7_5_17"/>
            <p:cNvGrpSpPr/>
            <p:nvPr/>
          </p:nvGrpSpPr>
          <p:grpSpPr>
            <a:xfrm>
              <a:off x="3829623" y="2378741"/>
              <a:ext cx="883852" cy="621029"/>
              <a:chOff x="5639248" y="3120866"/>
              <a:chExt cx="883852" cy="621029"/>
            </a:xfrm>
          </p:grpSpPr>
          <p:sp>
            <p:nvSpPr>
              <p:cNvPr id="1616" name="Google Shape;1616;g6c2da458b7_5_17"/>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7" name="Google Shape;1617;g6c2da458b7_5_17"/>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8" name="Google Shape;1618;g6c2da458b7_5_17"/>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9" name="Google Shape;1619;g6c2da458b7_5_17"/>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0" name="Google Shape;1620;g6c2da458b7_5_17"/>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1" name="Google Shape;1621;g6c2da458b7_5_17"/>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2" name="Google Shape;1622;g6c2da458b7_5_17"/>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3" name="Google Shape;1623;g6c2da458b7_5_17"/>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4" name="Google Shape;1624;g6c2da458b7_5_17"/>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5" name="Google Shape;1625;g6c2da458b7_5_17"/>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6" name="Google Shape;1626;g6c2da458b7_5_17"/>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7" name="Google Shape;1627;g6c2da458b7_5_17"/>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8" name="Google Shape;1628;g6c2da458b7_5_17"/>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9" name="Google Shape;1629;g6c2da458b7_5_17"/>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0" name="Google Shape;1630;g6c2da458b7_5_17"/>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1" name="Google Shape;1631;g6c2da458b7_5_17"/>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632" name="Google Shape;1632;g6c2da458b7_5_17"/>
            <p:cNvGrpSpPr/>
            <p:nvPr/>
          </p:nvGrpSpPr>
          <p:grpSpPr>
            <a:xfrm>
              <a:off x="3810520" y="2225674"/>
              <a:ext cx="883852" cy="621125"/>
              <a:chOff x="5620145" y="2967799"/>
              <a:chExt cx="883852" cy="621125"/>
            </a:xfrm>
          </p:grpSpPr>
          <p:sp>
            <p:nvSpPr>
              <p:cNvPr id="1633" name="Google Shape;1633;g6c2da458b7_5_17"/>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4" name="Google Shape;1634;g6c2da458b7_5_17"/>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5" name="Google Shape;1635;g6c2da458b7_5_17"/>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6" name="Google Shape;1636;g6c2da458b7_5_17"/>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7" name="Google Shape;1637;g6c2da458b7_5_17"/>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8" name="Google Shape;1638;g6c2da458b7_5_17"/>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9" name="Google Shape;1639;g6c2da458b7_5_17"/>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0" name="Google Shape;1640;g6c2da458b7_5_17"/>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1" name="Google Shape;1641;g6c2da458b7_5_17"/>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2" name="Google Shape;1642;g6c2da458b7_5_17"/>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3" name="Google Shape;1643;g6c2da458b7_5_17"/>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4" name="Google Shape;1644;g6c2da458b7_5_17"/>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5" name="Google Shape;1645;g6c2da458b7_5_17"/>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6" name="Google Shape;1646;g6c2da458b7_5_17"/>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7" name="Google Shape;1647;g6c2da458b7_5_17"/>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8" name="Google Shape;1648;g6c2da458b7_5_17"/>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649" name="Google Shape;1649;g6c2da458b7_5_17"/>
            <p:cNvGrpSpPr/>
            <p:nvPr/>
          </p:nvGrpSpPr>
          <p:grpSpPr>
            <a:xfrm>
              <a:off x="3839126" y="2072703"/>
              <a:ext cx="883852" cy="621124"/>
              <a:chOff x="5648751" y="2814828"/>
              <a:chExt cx="883852" cy="621124"/>
            </a:xfrm>
          </p:grpSpPr>
          <p:sp>
            <p:nvSpPr>
              <p:cNvPr id="1650" name="Google Shape;1650;g6c2da458b7_5_17"/>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1" name="Google Shape;1651;g6c2da458b7_5_17"/>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2" name="Google Shape;1652;g6c2da458b7_5_17"/>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3" name="Google Shape;1653;g6c2da458b7_5_17"/>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4" name="Google Shape;1654;g6c2da458b7_5_17"/>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5" name="Google Shape;1655;g6c2da458b7_5_17"/>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6" name="Google Shape;1656;g6c2da458b7_5_17"/>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7" name="Google Shape;1657;g6c2da458b7_5_17"/>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8" name="Google Shape;1658;g6c2da458b7_5_17"/>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9" name="Google Shape;1659;g6c2da458b7_5_17"/>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0" name="Google Shape;1660;g6c2da458b7_5_17"/>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1" name="Google Shape;1661;g6c2da458b7_5_17"/>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2" name="Google Shape;1662;g6c2da458b7_5_17"/>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3" name="Google Shape;1663;g6c2da458b7_5_17"/>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4" name="Google Shape;1664;g6c2da458b7_5_17"/>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5" name="Google Shape;1665;g6c2da458b7_5_17"/>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666" name="Google Shape;1666;g6c2da458b7_5_17"/>
            <p:cNvGrpSpPr/>
            <p:nvPr/>
          </p:nvGrpSpPr>
          <p:grpSpPr>
            <a:xfrm>
              <a:off x="3799020" y="4220685"/>
              <a:ext cx="883852" cy="621125"/>
              <a:chOff x="5608645" y="4962810"/>
              <a:chExt cx="883852" cy="621125"/>
            </a:xfrm>
          </p:grpSpPr>
          <p:sp>
            <p:nvSpPr>
              <p:cNvPr id="1667" name="Google Shape;1667;g6c2da458b7_5_17"/>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8" name="Google Shape;1668;g6c2da458b7_5_17"/>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9" name="Google Shape;1669;g6c2da458b7_5_17"/>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0" name="Google Shape;1670;g6c2da458b7_5_17"/>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1" name="Google Shape;1671;g6c2da458b7_5_17"/>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2" name="Google Shape;1672;g6c2da458b7_5_17"/>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3" name="Google Shape;1673;g6c2da458b7_5_17"/>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4" name="Google Shape;1674;g6c2da458b7_5_17"/>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5" name="Google Shape;1675;g6c2da458b7_5_17"/>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6" name="Google Shape;1676;g6c2da458b7_5_17"/>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7" name="Google Shape;1677;g6c2da458b7_5_17"/>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8" name="Google Shape;1678;g6c2da458b7_5_17"/>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9" name="Google Shape;1679;g6c2da458b7_5_17"/>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0" name="Google Shape;1680;g6c2da458b7_5_17"/>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1" name="Google Shape;1681;g6c2da458b7_5_17"/>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2" name="Google Shape;1682;g6c2da458b7_5_17"/>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683" name="Google Shape;1683;g6c2da458b7_5_17"/>
            <p:cNvGrpSpPr/>
            <p:nvPr/>
          </p:nvGrpSpPr>
          <p:grpSpPr>
            <a:xfrm>
              <a:off x="3799020" y="4077239"/>
              <a:ext cx="883852" cy="621125"/>
              <a:chOff x="5608645" y="4819364"/>
              <a:chExt cx="883852" cy="621125"/>
            </a:xfrm>
          </p:grpSpPr>
          <p:sp>
            <p:nvSpPr>
              <p:cNvPr id="1684" name="Google Shape;1684;g6c2da458b7_5_17"/>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5" name="Google Shape;1685;g6c2da458b7_5_17"/>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6" name="Google Shape;1686;g6c2da458b7_5_17"/>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7" name="Google Shape;1687;g6c2da458b7_5_17"/>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8" name="Google Shape;1688;g6c2da458b7_5_17"/>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9" name="Google Shape;1689;g6c2da458b7_5_17"/>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0" name="Google Shape;1690;g6c2da458b7_5_17"/>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1" name="Google Shape;1691;g6c2da458b7_5_17"/>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2" name="Google Shape;1692;g6c2da458b7_5_17"/>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3" name="Google Shape;1693;g6c2da458b7_5_17"/>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4" name="Google Shape;1694;g6c2da458b7_5_17"/>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5" name="Google Shape;1695;g6c2da458b7_5_17"/>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6" name="Google Shape;1696;g6c2da458b7_5_17"/>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7" name="Google Shape;1697;g6c2da458b7_5_17"/>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8" name="Google Shape;1698;g6c2da458b7_5_17"/>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9" name="Google Shape;1699;g6c2da458b7_5_17"/>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700" name="Google Shape;1700;g6c2da458b7_5_17"/>
            <p:cNvGrpSpPr/>
            <p:nvPr/>
          </p:nvGrpSpPr>
          <p:grpSpPr>
            <a:xfrm>
              <a:off x="3827627" y="3914647"/>
              <a:ext cx="883852" cy="621125"/>
              <a:chOff x="5637252" y="4656772"/>
              <a:chExt cx="883852" cy="621125"/>
            </a:xfrm>
          </p:grpSpPr>
          <p:sp>
            <p:nvSpPr>
              <p:cNvPr id="1701" name="Google Shape;1701;g6c2da458b7_5_17"/>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2" name="Google Shape;1702;g6c2da458b7_5_17"/>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3" name="Google Shape;1703;g6c2da458b7_5_17"/>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4" name="Google Shape;1704;g6c2da458b7_5_17"/>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5" name="Google Shape;1705;g6c2da458b7_5_17"/>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6" name="Google Shape;1706;g6c2da458b7_5_17"/>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7" name="Google Shape;1707;g6c2da458b7_5_17"/>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8" name="Google Shape;1708;g6c2da458b7_5_17"/>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9" name="Google Shape;1709;g6c2da458b7_5_17"/>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0" name="Google Shape;1710;g6c2da458b7_5_17"/>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1" name="Google Shape;1711;g6c2da458b7_5_17"/>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2" name="Google Shape;1712;g6c2da458b7_5_17"/>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3" name="Google Shape;1713;g6c2da458b7_5_17"/>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4" name="Google Shape;1714;g6c2da458b7_5_17"/>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5" name="Google Shape;1715;g6c2da458b7_5_17"/>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6" name="Google Shape;1716;g6c2da458b7_5_17"/>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717" name="Google Shape;1717;g6c2da458b7_5_17"/>
            <p:cNvGrpSpPr/>
            <p:nvPr/>
          </p:nvGrpSpPr>
          <p:grpSpPr>
            <a:xfrm>
              <a:off x="3818123" y="3752055"/>
              <a:ext cx="883852" cy="621125"/>
              <a:chOff x="5627748" y="4494180"/>
              <a:chExt cx="883852" cy="621125"/>
            </a:xfrm>
          </p:grpSpPr>
          <p:sp>
            <p:nvSpPr>
              <p:cNvPr id="1718" name="Google Shape;1718;g6c2da458b7_5_17"/>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9" name="Google Shape;1719;g6c2da458b7_5_17"/>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0" name="Google Shape;1720;g6c2da458b7_5_17"/>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1" name="Google Shape;1721;g6c2da458b7_5_17"/>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2" name="Google Shape;1722;g6c2da458b7_5_17"/>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3" name="Google Shape;1723;g6c2da458b7_5_17"/>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4" name="Google Shape;1724;g6c2da458b7_5_17"/>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5" name="Google Shape;1725;g6c2da458b7_5_17"/>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6" name="Google Shape;1726;g6c2da458b7_5_17"/>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7" name="Google Shape;1727;g6c2da458b7_5_17"/>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8" name="Google Shape;1728;g6c2da458b7_5_17"/>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9" name="Google Shape;1729;g6c2da458b7_5_17"/>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0" name="Google Shape;1730;g6c2da458b7_5_17"/>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1" name="Google Shape;1731;g6c2da458b7_5_17"/>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2" name="Google Shape;1732;g6c2da458b7_5_17"/>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3" name="Google Shape;1733;g6c2da458b7_5_17"/>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734" name="Google Shape;1734;g6c2da458b7_5_17"/>
            <p:cNvGrpSpPr/>
            <p:nvPr/>
          </p:nvGrpSpPr>
          <p:grpSpPr>
            <a:xfrm>
              <a:off x="2205711" y="4330032"/>
              <a:ext cx="883852" cy="621125"/>
              <a:chOff x="4015336" y="5072157"/>
              <a:chExt cx="883852" cy="621125"/>
            </a:xfrm>
          </p:grpSpPr>
          <p:sp>
            <p:nvSpPr>
              <p:cNvPr id="1735" name="Google Shape;1735;g6c2da458b7_5_17"/>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6" name="Google Shape;1736;g6c2da458b7_5_17"/>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7" name="Google Shape;1737;g6c2da458b7_5_17"/>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8" name="Google Shape;1738;g6c2da458b7_5_17"/>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9" name="Google Shape;1739;g6c2da458b7_5_17"/>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0" name="Google Shape;1740;g6c2da458b7_5_17"/>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1" name="Google Shape;1741;g6c2da458b7_5_17"/>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2" name="Google Shape;1742;g6c2da458b7_5_17"/>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3" name="Google Shape;1743;g6c2da458b7_5_17"/>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4" name="Google Shape;1744;g6c2da458b7_5_17"/>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5" name="Google Shape;1745;g6c2da458b7_5_17"/>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6" name="Google Shape;1746;g6c2da458b7_5_17"/>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7" name="Google Shape;1747;g6c2da458b7_5_17"/>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8" name="Google Shape;1748;g6c2da458b7_5_17"/>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9" name="Google Shape;1749;g6c2da458b7_5_17"/>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0" name="Google Shape;1750;g6c2da458b7_5_17"/>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751" name="Google Shape;1751;g6c2da458b7_5_17"/>
            <p:cNvGrpSpPr/>
            <p:nvPr/>
          </p:nvGrpSpPr>
          <p:grpSpPr>
            <a:xfrm>
              <a:off x="5533746" y="4396707"/>
              <a:ext cx="883852" cy="621030"/>
              <a:chOff x="7343371" y="5138832"/>
              <a:chExt cx="883852" cy="621030"/>
            </a:xfrm>
          </p:grpSpPr>
          <p:sp>
            <p:nvSpPr>
              <p:cNvPr id="1752" name="Google Shape;1752;g6c2da458b7_5_17"/>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3" name="Google Shape;1753;g6c2da458b7_5_17"/>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4" name="Google Shape;1754;g6c2da458b7_5_17"/>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5" name="Google Shape;1755;g6c2da458b7_5_17"/>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6" name="Google Shape;1756;g6c2da458b7_5_17"/>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7" name="Google Shape;1757;g6c2da458b7_5_17"/>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8" name="Google Shape;1758;g6c2da458b7_5_17"/>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9" name="Google Shape;1759;g6c2da458b7_5_17"/>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0" name="Google Shape;1760;g6c2da458b7_5_17"/>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1" name="Google Shape;1761;g6c2da458b7_5_17"/>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2" name="Google Shape;1762;g6c2da458b7_5_17"/>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3" name="Google Shape;1763;g6c2da458b7_5_17"/>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4" name="Google Shape;1764;g6c2da458b7_5_17"/>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5" name="Google Shape;1765;g6c2da458b7_5_17"/>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6" name="Google Shape;1766;g6c2da458b7_5_17"/>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7" name="Google Shape;1767;g6c2da458b7_5_17"/>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768" name="Google Shape;1768;g6c2da458b7_5_17"/>
            <p:cNvGrpSpPr/>
            <p:nvPr/>
          </p:nvGrpSpPr>
          <p:grpSpPr>
            <a:xfrm>
              <a:off x="5533746" y="4253261"/>
              <a:ext cx="883852" cy="621029"/>
              <a:chOff x="7343371" y="4995386"/>
              <a:chExt cx="883852" cy="621029"/>
            </a:xfrm>
          </p:grpSpPr>
          <p:sp>
            <p:nvSpPr>
              <p:cNvPr id="1769" name="Google Shape;1769;g6c2da458b7_5_17"/>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0" name="Google Shape;1770;g6c2da458b7_5_17"/>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1" name="Google Shape;1771;g6c2da458b7_5_17"/>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2" name="Google Shape;1772;g6c2da458b7_5_17"/>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3" name="Google Shape;1773;g6c2da458b7_5_17"/>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4" name="Google Shape;1774;g6c2da458b7_5_17"/>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5" name="Google Shape;1775;g6c2da458b7_5_17"/>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6" name="Google Shape;1776;g6c2da458b7_5_17"/>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7" name="Google Shape;1777;g6c2da458b7_5_17"/>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8" name="Google Shape;1778;g6c2da458b7_5_17"/>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9" name="Google Shape;1779;g6c2da458b7_5_17"/>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0" name="Google Shape;1780;g6c2da458b7_5_17"/>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1" name="Google Shape;1781;g6c2da458b7_5_17"/>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2" name="Google Shape;1782;g6c2da458b7_5_17"/>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3" name="Google Shape;1783;g6c2da458b7_5_17"/>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4" name="Google Shape;1784;g6c2da458b7_5_17"/>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785" name="Google Shape;1785;g6c2da458b7_5_17"/>
            <p:cNvGrpSpPr/>
            <p:nvPr/>
          </p:nvGrpSpPr>
          <p:grpSpPr>
            <a:xfrm>
              <a:off x="4965040" y="3574128"/>
              <a:ext cx="883852" cy="621125"/>
              <a:chOff x="6774665" y="4316253"/>
              <a:chExt cx="883852" cy="621125"/>
            </a:xfrm>
          </p:grpSpPr>
          <p:sp>
            <p:nvSpPr>
              <p:cNvPr id="1786" name="Google Shape;1786;g6c2da458b7_5_17"/>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7" name="Google Shape;1787;g6c2da458b7_5_17"/>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8" name="Google Shape;1788;g6c2da458b7_5_17"/>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9" name="Google Shape;1789;g6c2da458b7_5_17"/>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0" name="Google Shape;1790;g6c2da458b7_5_17"/>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1" name="Google Shape;1791;g6c2da458b7_5_17"/>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2" name="Google Shape;1792;g6c2da458b7_5_17"/>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3" name="Google Shape;1793;g6c2da458b7_5_17"/>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4" name="Google Shape;1794;g6c2da458b7_5_17"/>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5" name="Google Shape;1795;g6c2da458b7_5_17"/>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6" name="Google Shape;1796;g6c2da458b7_5_17"/>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7" name="Google Shape;1797;g6c2da458b7_5_17"/>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8" name="Google Shape;1798;g6c2da458b7_5_17"/>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9" name="Google Shape;1799;g6c2da458b7_5_17"/>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0" name="Google Shape;1800;g6c2da458b7_5_17"/>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1" name="Google Shape;1801;g6c2da458b7_5_17"/>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802" name="Google Shape;1802;g6c2da458b7_5_17"/>
            <p:cNvGrpSpPr/>
            <p:nvPr/>
          </p:nvGrpSpPr>
          <p:grpSpPr>
            <a:xfrm>
              <a:off x="4965040" y="3430682"/>
              <a:ext cx="883852" cy="621125"/>
              <a:chOff x="6774665" y="4172807"/>
              <a:chExt cx="883852" cy="621125"/>
            </a:xfrm>
          </p:grpSpPr>
          <p:sp>
            <p:nvSpPr>
              <p:cNvPr id="1803" name="Google Shape;1803;g6c2da458b7_5_17"/>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4" name="Google Shape;1804;g6c2da458b7_5_17"/>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5" name="Google Shape;1805;g6c2da458b7_5_17"/>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6" name="Google Shape;1806;g6c2da458b7_5_17"/>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7" name="Google Shape;1807;g6c2da458b7_5_17"/>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8" name="Google Shape;1808;g6c2da458b7_5_17"/>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9" name="Google Shape;1809;g6c2da458b7_5_17"/>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0" name="Google Shape;1810;g6c2da458b7_5_17"/>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1" name="Google Shape;1811;g6c2da458b7_5_17"/>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2" name="Google Shape;1812;g6c2da458b7_5_17"/>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3" name="Google Shape;1813;g6c2da458b7_5_17"/>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4" name="Google Shape;1814;g6c2da458b7_5_17"/>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5" name="Google Shape;1815;g6c2da458b7_5_17"/>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6" name="Google Shape;1816;g6c2da458b7_5_17"/>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7" name="Google Shape;1817;g6c2da458b7_5_17"/>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8" name="Google Shape;1818;g6c2da458b7_5_17"/>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819" name="Google Shape;1819;g6c2da458b7_5_17"/>
            <p:cNvGrpSpPr/>
            <p:nvPr/>
          </p:nvGrpSpPr>
          <p:grpSpPr>
            <a:xfrm>
              <a:off x="4993741" y="3268090"/>
              <a:ext cx="883853" cy="621125"/>
              <a:chOff x="6803366" y="4010215"/>
              <a:chExt cx="883853" cy="621125"/>
            </a:xfrm>
          </p:grpSpPr>
          <p:sp>
            <p:nvSpPr>
              <p:cNvPr id="1820" name="Google Shape;1820;g6c2da458b7_5_17"/>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1" name="Google Shape;1821;g6c2da458b7_5_17"/>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2" name="Google Shape;1822;g6c2da458b7_5_17"/>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3" name="Google Shape;1823;g6c2da458b7_5_17"/>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4" name="Google Shape;1824;g6c2da458b7_5_17"/>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5" name="Google Shape;1825;g6c2da458b7_5_17"/>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6" name="Google Shape;1826;g6c2da458b7_5_17"/>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7" name="Google Shape;1827;g6c2da458b7_5_17"/>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8" name="Google Shape;1828;g6c2da458b7_5_17"/>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9" name="Google Shape;1829;g6c2da458b7_5_17"/>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0" name="Google Shape;1830;g6c2da458b7_5_17"/>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1" name="Google Shape;1831;g6c2da458b7_5_17"/>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2" name="Google Shape;1832;g6c2da458b7_5_17"/>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3" name="Google Shape;1833;g6c2da458b7_5_17"/>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4" name="Google Shape;1834;g6c2da458b7_5_17"/>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5" name="Google Shape;1835;g6c2da458b7_5_17"/>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836" name="Google Shape;1836;g6c2da458b7_5_17"/>
            <p:cNvGrpSpPr/>
            <p:nvPr/>
          </p:nvGrpSpPr>
          <p:grpSpPr>
            <a:xfrm>
              <a:off x="4984142" y="3105498"/>
              <a:ext cx="883852" cy="621125"/>
              <a:chOff x="6793767" y="3847623"/>
              <a:chExt cx="883852" cy="621125"/>
            </a:xfrm>
          </p:grpSpPr>
          <p:sp>
            <p:nvSpPr>
              <p:cNvPr id="1837" name="Google Shape;1837;g6c2da458b7_5_17"/>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8" name="Google Shape;1838;g6c2da458b7_5_17"/>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9" name="Google Shape;1839;g6c2da458b7_5_17"/>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0" name="Google Shape;1840;g6c2da458b7_5_17"/>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1" name="Google Shape;1841;g6c2da458b7_5_17"/>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2" name="Google Shape;1842;g6c2da458b7_5_17"/>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3" name="Google Shape;1843;g6c2da458b7_5_17"/>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4" name="Google Shape;1844;g6c2da458b7_5_17"/>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5" name="Google Shape;1845;g6c2da458b7_5_17"/>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6" name="Google Shape;1846;g6c2da458b7_5_17"/>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7" name="Google Shape;1847;g6c2da458b7_5_17"/>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8" name="Google Shape;1848;g6c2da458b7_5_17"/>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9" name="Google Shape;1849;g6c2da458b7_5_17"/>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0" name="Google Shape;1850;g6c2da458b7_5_17"/>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1" name="Google Shape;1851;g6c2da458b7_5_17"/>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2" name="Google Shape;1852;g6c2da458b7_5_17"/>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853" name="Google Shape;1853;g6c2da458b7_5_17"/>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4" name="Google Shape;1854;g6c2da458b7_5_17"/>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5" name="Google Shape;1855;g6c2da458b7_5_17"/>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6" name="Google Shape;1856;g6c2da458b7_5_17"/>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7" name="Google Shape;1857;g6c2da458b7_5_17"/>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8" name="Google Shape;1858;g6c2da458b7_5_17"/>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9" name="Google Shape;1859;g6c2da458b7_5_17"/>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0" name="Google Shape;1860;g6c2da458b7_5_17"/>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1" name="Google Shape;1861;g6c2da458b7_5_17"/>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2" name="Google Shape;1862;g6c2da458b7_5_17"/>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3" name="Google Shape;1863;g6c2da458b7_5_17"/>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4" name="Google Shape;1864;g6c2da458b7_5_17"/>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5" name="Google Shape;1865;g6c2da458b7_5_17"/>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6" name="Google Shape;1866;g6c2da458b7_5_17"/>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7" name="Google Shape;1867;g6c2da458b7_5_17"/>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8" name="Google Shape;1868;g6c2da458b7_5_17"/>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9" name="Google Shape;1869;g6c2da458b7_5_17"/>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0" name="Google Shape;1870;g6c2da458b7_5_17"/>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1" name="Google Shape;1871;g6c2da458b7_5_17"/>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2" name="Google Shape;1872;g6c2da458b7_5_17"/>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3" name="Google Shape;1873;g6c2da458b7_5_17"/>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4" name="Google Shape;1874;g6c2da458b7_5_17"/>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5" name="Google Shape;1875;g6c2da458b7_5_17"/>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6" name="Google Shape;1876;g6c2da458b7_5_17"/>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7" name="Google Shape;1877;g6c2da458b7_5_17"/>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8" name="Google Shape;1878;g6c2da458b7_5_17"/>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9" name="Google Shape;1879;g6c2da458b7_5_17"/>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0" name="Google Shape;1880;g6c2da458b7_5_17"/>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1" name="Google Shape;1881;g6c2da458b7_5_17"/>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2" name="Google Shape;1882;g6c2da458b7_5_17"/>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3" name="Google Shape;1883;g6c2da458b7_5_17"/>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4" name="Google Shape;1884;g6c2da458b7_5_17"/>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5" name="Google Shape;1885;g6c2da458b7_5_17"/>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6" name="Google Shape;1886;g6c2da458b7_5_17"/>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7" name="Google Shape;1887;g6c2da458b7_5_17"/>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8" name="Google Shape;1888;g6c2da458b7_5_17"/>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9" name="Google Shape;1889;g6c2da458b7_5_17"/>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0" name="Google Shape;1890;g6c2da458b7_5_17"/>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1" name="Google Shape;1891;g6c2da458b7_5_17"/>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2" name="Google Shape;1892;g6c2da458b7_5_17"/>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3" name="Google Shape;1893;g6c2da458b7_5_17"/>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4" name="Google Shape;1894;g6c2da458b7_5_17"/>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5" name="Google Shape;1895;g6c2da458b7_5_17"/>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6" name="Google Shape;1896;g6c2da458b7_5_17"/>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7" name="Google Shape;1897;g6c2da458b7_5_17"/>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8" name="Google Shape;1898;g6c2da458b7_5_17"/>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9" name="Google Shape;1899;g6c2da458b7_5_17"/>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0" name="Google Shape;1900;g6c2da458b7_5_17"/>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1" name="Google Shape;1901;g6c2da458b7_5_17"/>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2" name="Google Shape;1902;g6c2da458b7_5_17"/>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3" name="Google Shape;1903;g6c2da458b7_5_17"/>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4" name="Google Shape;1904;g6c2da458b7_5_17"/>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5" name="Google Shape;1905;g6c2da458b7_5_17"/>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6" name="Google Shape;1906;g6c2da458b7_5_17"/>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7" name="Google Shape;1907;g6c2da458b7_5_17"/>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8" name="Google Shape;1908;g6c2da458b7_5_17"/>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9" name="Google Shape;1909;g6c2da458b7_5_17"/>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0" name="Google Shape;1910;g6c2da458b7_5_17"/>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1" name="Google Shape;1911;g6c2da458b7_5_17"/>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2" name="Google Shape;1912;g6c2da458b7_5_17"/>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3" name="Google Shape;1913;g6c2da458b7_5_17"/>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4" name="Google Shape;1914;g6c2da458b7_5_17"/>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5" name="Google Shape;1915;g6c2da458b7_5_17"/>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6" name="Google Shape;1916;g6c2da458b7_5_17"/>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7" name="Google Shape;1917;g6c2da458b7_5_17"/>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8" name="Google Shape;1918;g6c2da458b7_5_17"/>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9" name="Google Shape;1919;g6c2da458b7_5_17"/>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0" name="Google Shape;1920;g6c2da458b7_5_17"/>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1" name="Google Shape;1921;g6c2da458b7_5_17"/>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2" name="Google Shape;1922;g6c2da458b7_5_17"/>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3" name="Google Shape;1923;g6c2da458b7_5_17"/>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4" name="Google Shape;1924;g6c2da458b7_5_17"/>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5" name="Google Shape;1925;g6c2da458b7_5_17"/>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6" name="Google Shape;1926;g6c2da458b7_5_17"/>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7" name="Google Shape;1927;g6c2da458b7_5_17"/>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928" name="Google Shape;1928;g6c2da458b7_5_17"/>
            <p:cNvGrpSpPr/>
            <p:nvPr/>
          </p:nvGrpSpPr>
          <p:grpSpPr>
            <a:xfrm>
              <a:off x="2715946" y="2834460"/>
              <a:ext cx="319676" cy="242660"/>
              <a:chOff x="6621095" y="1452181"/>
              <a:chExt cx="330893" cy="250785"/>
            </a:xfrm>
          </p:grpSpPr>
          <p:sp>
            <p:nvSpPr>
              <p:cNvPr id="1929" name="Google Shape;1929;g6c2da458b7_5_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0" name="Google Shape;1930;g6c2da458b7_5_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1" name="Google Shape;1931;g6c2da458b7_5_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2" name="Google Shape;1932;g6c2da458b7_5_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3" name="Google Shape;1933;g6c2da458b7_5_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934" name="Google Shape;1934;g6c2da458b7_5_17"/>
            <p:cNvGrpSpPr/>
            <p:nvPr/>
          </p:nvGrpSpPr>
          <p:grpSpPr>
            <a:xfrm flipH="1">
              <a:off x="5538048" y="3330108"/>
              <a:ext cx="319676" cy="242660"/>
              <a:chOff x="6621095" y="1452181"/>
              <a:chExt cx="330893" cy="250785"/>
            </a:xfrm>
          </p:grpSpPr>
          <p:sp>
            <p:nvSpPr>
              <p:cNvPr id="1935" name="Google Shape;1935;g6c2da458b7_5_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6" name="Google Shape;1936;g6c2da458b7_5_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7" name="Google Shape;1937;g6c2da458b7_5_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8" name="Google Shape;1938;g6c2da458b7_5_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9" name="Google Shape;1939;g6c2da458b7_5_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940" name="Google Shape;1940;g6c2da458b7_5_17"/>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1" name="Google Shape;1941;g6c2da458b7_5_17"/>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pic>
        <p:nvPicPr>
          <p:cNvPr id="1946" name="Google Shape;1946;g6c2da458b7_5_296"/>
          <p:cNvPicPr preferRelativeResize="0"/>
          <p:nvPr/>
        </p:nvPicPr>
        <p:blipFill rotWithShape="1">
          <a:blip r:embed="rId3">
            <a:alphaModFix/>
          </a:blip>
          <a:srcRect l="27396" t="243" r="2516" b="25950"/>
          <a:stretch/>
        </p:blipFill>
        <p:spPr>
          <a:xfrm>
            <a:off x="5606725" y="1849100"/>
            <a:ext cx="3256200" cy="2461500"/>
          </a:xfrm>
          <a:prstGeom prst="ellipse">
            <a:avLst/>
          </a:prstGeom>
          <a:noFill/>
          <a:ln>
            <a:noFill/>
          </a:ln>
        </p:spPr>
      </p:pic>
      <p:sp>
        <p:nvSpPr>
          <p:cNvPr id="1948" name="Google Shape;1948;g6c2da458b7_5_296"/>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24</a:t>
            </a:fld>
            <a:endParaRPr/>
          </a:p>
        </p:txBody>
      </p:sp>
      <p:sp>
        <p:nvSpPr>
          <p:cNvPr id="1949" name="Google Shape;1949;g6c2da458b7_5_296"/>
          <p:cNvSpPr txBox="1">
            <a:spLocks noGrp="1"/>
          </p:cNvSpPr>
          <p:nvPr>
            <p:ph type="body" idx="1"/>
          </p:nvPr>
        </p:nvSpPr>
        <p:spPr>
          <a:xfrm>
            <a:off x="457200" y="1688300"/>
            <a:ext cx="5011800" cy="3336900"/>
          </a:xfrm>
          <a:prstGeom prst="rect">
            <a:avLst/>
          </a:prstGeom>
          <a:noFill/>
          <a:ln>
            <a:noFill/>
          </a:ln>
        </p:spPr>
        <p:txBody>
          <a:bodyPr spcFirstLastPara="1" wrap="square" lIns="0" tIns="0" rIns="0" bIns="0" anchor="t" anchorCtr="0">
            <a:noAutofit/>
          </a:bodyPr>
          <a:lstStyle/>
          <a:p>
            <a:pPr marL="0" lvl="0" indent="0" algn="l" rtl="0">
              <a:spcBef>
                <a:spcPts val="600"/>
              </a:spcBef>
              <a:spcAft>
                <a:spcPts val="0"/>
              </a:spcAft>
              <a:buNone/>
            </a:pPr>
            <a:endParaRPr/>
          </a:p>
          <a:p>
            <a:pPr marL="0" lvl="0" indent="0" algn="just" rtl="0">
              <a:lnSpc>
                <a:spcPct val="100000"/>
              </a:lnSpc>
              <a:spcBef>
                <a:spcPts val="0"/>
              </a:spcBef>
              <a:spcAft>
                <a:spcPts val="0"/>
              </a:spcAft>
              <a:buNone/>
            </a:pPr>
            <a:r>
              <a:rPr lang="en"/>
              <a:t>Generalize cashback focused credit card</a:t>
            </a:r>
            <a:endParaRPr/>
          </a:p>
          <a:p>
            <a:pPr marL="457200" lvl="0" indent="-342900" algn="l" rtl="0">
              <a:spcBef>
                <a:spcPts val="600"/>
              </a:spcBef>
              <a:spcAft>
                <a:spcPts val="0"/>
              </a:spcAft>
              <a:buSzPts val="1800"/>
              <a:buChar char="▸"/>
            </a:pPr>
            <a:r>
              <a:rPr lang="en"/>
              <a:t>unlimited 1% cash back </a:t>
            </a:r>
            <a:endParaRPr/>
          </a:p>
          <a:p>
            <a:pPr marL="457200" lvl="0" indent="-342900" algn="l" rtl="0">
              <a:spcBef>
                <a:spcPts val="600"/>
              </a:spcBef>
              <a:spcAft>
                <a:spcPts val="0"/>
              </a:spcAft>
              <a:buSzPts val="1800"/>
              <a:buChar char="▸"/>
            </a:pPr>
            <a:r>
              <a:rPr lang="en"/>
              <a:t>up to a certain amount in combined purchases in bonus categories (like gas stations, grocery stores, etc.) each quarter</a:t>
            </a:r>
            <a:endParaRPr/>
          </a:p>
        </p:txBody>
      </p:sp>
      <p:sp>
        <p:nvSpPr>
          <p:cNvPr id="10" name="Google Shape;1283;p6">
            <a:extLst>
              <a:ext uri="{FF2B5EF4-FFF2-40B4-BE49-F238E27FC236}">
                <a16:creationId xmlns:a16="http://schemas.microsoft.com/office/drawing/2014/main" id="{8C0354A8-CD08-444B-A761-F4D32BE5C32C}"/>
              </a:ext>
            </a:extLst>
          </p:cNvPr>
          <p:cNvSpPr txBox="1">
            <a:spLocks noGrp="1"/>
          </p:cNvSpPr>
          <p:nvPr>
            <p:ph type="title"/>
          </p:nvPr>
        </p:nvSpPr>
        <p:spPr>
          <a:xfrm>
            <a:off x="457200" y="609435"/>
            <a:ext cx="8191800" cy="108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4800"/>
              <a:buNone/>
            </a:pPr>
            <a:r>
              <a:rPr lang="en" sz="3600" dirty="0"/>
              <a:t>Cluster 1 💳</a:t>
            </a:r>
            <a:endParaRPr sz="3600" dirty="0"/>
          </a:p>
          <a:p>
            <a:pPr marL="0" lvl="0" indent="0" algn="l" rtl="0">
              <a:lnSpc>
                <a:spcPct val="100000"/>
              </a:lnSpc>
              <a:spcBef>
                <a:spcPts val="0"/>
              </a:spcBef>
              <a:spcAft>
                <a:spcPts val="0"/>
              </a:spcAft>
              <a:buSzPts val="4800"/>
              <a:buNone/>
            </a:pPr>
            <a:endParaRPr sz="1000" dirty="0"/>
          </a:p>
          <a:p>
            <a:pPr marL="0" lvl="0" indent="0" algn="just" rtl="0">
              <a:lnSpc>
                <a:spcPct val="100000"/>
              </a:lnSpc>
              <a:spcBef>
                <a:spcPts val="0"/>
              </a:spcBef>
              <a:spcAft>
                <a:spcPts val="0"/>
              </a:spcAft>
              <a:buNone/>
            </a:pPr>
            <a:r>
              <a:rPr lang="en" sz="2400" dirty="0">
                <a:solidFill>
                  <a:srgbClr val="FF9900"/>
                </a:solidFill>
              </a:rPr>
              <a:t>Long-time users for daily purchases</a:t>
            </a:r>
            <a:endParaRPr sz="2400" dirty="0">
              <a:solidFill>
                <a:srgbClr val="FF99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53"/>
        <p:cNvGrpSpPr/>
        <p:nvPr/>
      </p:nvGrpSpPr>
      <p:grpSpPr>
        <a:xfrm>
          <a:off x="0" y="0"/>
          <a:ext cx="0" cy="0"/>
          <a:chOff x="0" y="0"/>
          <a:chExt cx="0" cy="0"/>
        </a:xfrm>
      </p:grpSpPr>
      <p:sp>
        <p:nvSpPr>
          <p:cNvPr id="1955" name="Google Shape;1955;g6c2da458b7_5_322"/>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25</a:t>
            </a:fld>
            <a:endParaRPr/>
          </a:p>
        </p:txBody>
      </p:sp>
      <p:sp>
        <p:nvSpPr>
          <p:cNvPr id="1956" name="Google Shape;1956;g6c2da458b7_5_322"/>
          <p:cNvSpPr txBox="1">
            <a:spLocks noGrp="1"/>
          </p:cNvSpPr>
          <p:nvPr>
            <p:ph type="body" idx="1"/>
          </p:nvPr>
        </p:nvSpPr>
        <p:spPr>
          <a:xfrm>
            <a:off x="457200" y="1688300"/>
            <a:ext cx="5011800" cy="3336900"/>
          </a:xfrm>
          <a:prstGeom prst="rect">
            <a:avLst/>
          </a:prstGeom>
          <a:noFill/>
          <a:ln>
            <a:noFill/>
          </a:ln>
        </p:spPr>
        <p:txBody>
          <a:bodyPr spcFirstLastPara="1" wrap="square" lIns="0" tIns="0" rIns="0" bIns="0" anchor="t" anchorCtr="0">
            <a:noAutofit/>
          </a:bodyPr>
          <a:lstStyle/>
          <a:p>
            <a:pPr marL="0" lvl="0" indent="0" algn="l" rtl="0">
              <a:spcBef>
                <a:spcPts val="600"/>
              </a:spcBef>
              <a:spcAft>
                <a:spcPts val="0"/>
              </a:spcAft>
              <a:buNone/>
            </a:pPr>
            <a:endParaRPr dirty="0"/>
          </a:p>
          <a:p>
            <a:pPr marL="0" lvl="0" indent="0" algn="just" rtl="0">
              <a:lnSpc>
                <a:spcPct val="100000"/>
              </a:lnSpc>
              <a:spcBef>
                <a:spcPts val="0"/>
              </a:spcBef>
              <a:spcAft>
                <a:spcPts val="0"/>
              </a:spcAft>
              <a:buNone/>
            </a:pPr>
            <a:r>
              <a:rPr lang="en" dirty="0"/>
              <a:t>Generalize bonus point focused credit card</a:t>
            </a:r>
            <a:endParaRPr dirty="0"/>
          </a:p>
          <a:p>
            <a:pPr marL="457200" lvl="0" indent="-342900" algn="l" rtl="0">
              <a:spcBef>
                <a:spcPts val="600"/>
              </a:spcBef>
              <a:spcAft>
                <a:spcPts val="0"/>
              </a:spcAft>
              <a:buSzPts val="1800"/>
              <a:buChar char="▸"/>
            </a:pPr>
            <a:r>
              <a:rPr lang="en" dirty="0"/>
              <a:t>with certain annual fee</a:t>
            </a:r>
            <a:endParaRPr dirty="0"/>
          </a:p>
          <a:p>
            <a:pPr marL="457200" lvl="0" indent="-342900" algn="l" rtl="0">
              <a:spcBef>
                <a:spcPts val="600"/>
              </a:spcBef>
              <a:spcAft>
                <a:spcPts val="0"/>
              </a:spcAft>
              <a:buSzPts val="1800"/>
              <a:buChar char="▸"/>
            </a:pPr>
            <a:r>
              <a:rPr lang="en" dirty="0"/>
              <a:t>bonus point after spending $3,000 in the first three months</a:t>
            </a:r>
            <a:endParaRPr dirty="0"/>
          </a:p>
          <a:p>
            <a:pPr marL="457200" lvl="0" indent="-342900" algn="l" rtl="0">
              <a:spcBef>
                <a:spcPts val="600"/>
              </a:spcBef>
              <a:spcAft>
                <a:spcPts val="0"/>
              </a:spcAft>
              <a:buSzPts val="1800"/>
              <a:buChar char="▸"/>
            </a:pPr>
            <a:r>
              <a:rPr lang="en" dirty="0"/>
              <a:t>annual travel credit as reimbursement</a:t>
            </a:r>
            <a:endParaRPr dirty="0"/>
          </a:p>
          <a:p>
            <a:pPr marL="457200" lvl="0" indent="-342900" algn="l" rtl="0">
              <a:spcBef>
                <a:spcPts val="600"/>
              </a:spcBef>
              <a:spcAft>
                <a:spcPts val="0"/>
              </a:spcAft>
              <a:buSzPts val="1800"/>
              <a:buChar char="▸"/>
            </a:pPr>
            <a:r>
              <a:rPr lang="en" dirty="0"/>
              <a:t>double points on travel expenses</a:t>
            </a:r>
            <a:endParaRPr dirty="0"/>
          </a:p>
        </p:txBody>
      </p:sp>
      <p:pic>
        <p:nvPicPr>
          <p:cNvPr id="1957" name="Google Shape;1957;g6c2da458b7_5_322"/>
          <p:cNvPicPr preferRelativeResize="0"/>
          <p:nvPr/>
        </p:nvPicPr>
        <p:blipFill rotWithShape="1">
          <a:blip r:embed="rId3">
            <a:alphaModFix/>
          </a:blip>
          <a:srcRect l="10598" r="6729"/>
          <a:stretch/>
        </p:blipFill>
        <p:spPr>
          <a:xfrm>
            <a:off x="5606728" y="1849100"/>
            <a:ext cx="3256200" cy="2461500"/>
          </a:xfrm>
          <a:prstGeom prst="ellipse">
            <a:avLst/>
          </a:prstGeom>
          <a:noFill/>
          <a:ln>
            <a:noFill/>
          </a:ln>
        </p:spPr>
      </p:pic>
      <p:sp>
        <p:nvSpPr>
          <p:cNvPr id="8" name="Google Shape;1311;g6c2da458b7_3_303">
            <a:extLst>
              <a:ext uri="{FF2B5EF4-FFF2-40B4-BE49-F238E27FC236}">
                <a16:creationId xmlns:a16="http://schemas.microsoft.com/office/drawing/2014/main" id="{2484E4BF-7160-4577-BA2A-C9B8177BFC98}"/>
              </a:ext>
            </a:extLst>
          </p:cNvPr>
          <p:cNvSpPr txBox="1">
            <a:spLocks noGrp="1"/>
          </p:cNvSpPr>
          <p:nvPr>
            <p:ph type="title"/>
          </p:nvPr>
        </p:nvSpPr>
        <p:spPr>
          <a:xfrm>
            <a:off x="457200" y="598922"/>
            <a:ext cx="8191800" cy="108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4800"/>
              <a:buNone/>
            </a:pPr>
            <a:r>
              <a:rPr lang="en" sz="3600" dirty="0"/>
              <a:t>Cluster 2 💳</a:t>
            </a:r>
            <a:endParaRPr sz="3600" dirty="0"/>
          </a:p>
          <a:p>
            <a:pPr marL="0" lvl="0" indent="0" algn="l" rtl="0">
              <a:lnSpc>
                <a:spcPct val="80000"/>
              </a:lnSpc>
              <a:spcBef>
                <a:spcPts val="0"/>
              </a:spcBef>
              <a:spcAft>
                <a:spcPts val="0"/>
              </a:spcAft>
              <a:buSzPts val="4800"/>
              <a:buNone/>
            </a:pPr>
            <a:endParaRPr sz="1000" dirty="0"/>
          </a:p>
          <a:p>
            <a:pPr marL="0" lvl="0" indent="0" algn="just" rtl="0">
              <a:lnSpc>
                <a:spcPct val="100000"/>
              </a:lnSpc>
              <a:spcBef>
                <a:spcPts val="0"/>
              </a:spcBef>
              <a:spcAft>
                <a:spcPts val="0"/>
              </a:spcAft>
              <a:buNone/>
            </a:pPr>
            <a:r>
              <a:rPr lang="en" sz="2400" dirty="0">
                <a:solidFill>
                  <a:srgbClr val="FF9900"/>
                </a:solidFill>
              </a:rPr>
              <a:t>Users live from paycheck to paycheck</a:t>
            </a:r>
            <a:endParaRPr sz="2400" dirty="0">
              <a:solidFill>
                <a:srgbClr val="FF99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pic>
        <p:nvPicPr>
          <p:cNvPr id="1962" name="Google Shape;1962;g6c2da458b7_5_348"/>
          <p:cNvPicPr preferRelativeResize="0"/>
          <p:nvPr/>
        </p:nvPicPr>
        <p:blipFill>
          <a:blip r:embed="rId3">
            <a:alphaModFix/>
          </a:blip>
          <a:stretch>
            <a:fillRect/>
          </a:stretch>
        </p:blipFill>
        <p:spPr>
          <a:xfrm>
            <a:off x="5593775" y="1849175"/>
            <a:ext cx="3256200" cy="2461500"/>
          </a:xfrm>
          <a:prstGeom prst="ellipse">
            <a:avLst/>
          </a:prstGeom>
          <a:noFill/>
          <a:ln>
            <a:noFill/>
          </a:ln>
        </p:spPr>
      </p:pic>
      <p:sp>
        <p:nvSpPr>
          <p:cNvPr id="1964" name="Google Shape;1964;g6c2da458b7_5_34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26</a:t>
            </a:fld>
            <a:endParaRPr/>
          </a:p>
        </p:txBody>
      </p:sp>
      <p:sp>
        <p:nvSpPr>
          <p:cNvPr id="1965" name="Google Shape;1965;g6c2da458b7_5_348"/>
          <p:cNvSpPr txBox="1">
            <a:spLocks noGrp="1"/>
          </p:cNvSpPr>
          <p:nvPr>
            <p:ph type="body" idx="1"/>
          </p:nvPr>
        </p:nvSpPr>
        <p:spPr>
          <a:xfrm>
            <a:off x="457200" y="1688300"/>
            <a:ext cx="5011800" cy="3336900"/>
          </a:xfrm>
          <a:prstGeom prst="rect">
            <a:avLst/>
          </a:prstGeom>
          <a:noFill/>
          <a:ln>
            <a:noFill/>
          </a:ln>
        </p:spPr>
        <p:txBody>
          <a:bodyPr spcFirstLastPara="1" wrap="square" lIns="0" tIns="0" rIns="0" bIns="0" anchor="t" anchorCtr="0">
            <a:noAutofit/>
          </a:bodyPr>
          <a:lstStyle/>
          <a:p>
            <a:pPr marL="0" lvl="0" indent="0" algn="l" rtl="0">
              <a:spcBef>
                <a:spcPts val="600"/>
              </a:spcBef>
              <a:spcAft>
                <a:spcPts val="0"/>
              </a:spcAft>
              <a:buNone/>
            </a:pPr>
            <a:endParaRPr/>
          </a:p>
          <a:p>
            <a:pPr marL="0" lvl="0" indent="0" algn="just" rtl="0">
              <a:lnSpc>
                <a:spcPct val="100000"/>
              </a:lnSpc>
              <a:spcBef>
                <a:spcPts val="0"/>
              </a:spcBef>
              <a:spcAft>
                <a:spcPts val="0"/>
              </a:spcAft>
              <a:buNone/>
            </a:pPr>
            <a:r>
              <a:rPr lang="en"/>
              <a:t>Generalize special incentives</a:t>
            </a:r>
            <a:endParaRPr/>
          </a:p>
          <a:p>
            <a:pPr marL="457200" lvl="0" indent="-342900" algn="l" rtl="0">
              <a:spcBef>
                <a:spcPts val="600"/>
              </a:spcBef>
              <a:spcAft>
                <a:spcPts val="0"/>
              </a:spcAft>
              <a:buSzPts val="1800"/>
              <a:buChar char="▸"/>
            </a:pPr>
            <a:r>
              <a:rPr lang="en"/>
              <a:t>sending out introduction mails</a:t>
            </a:r>
            <a:endParaRPr/>
          </a:p>
          <a:p>
            <a:pPr marL="457200" lvl="0" indent="-342900" algn="l" rtl="0">
              <a:spcBef>
                <a:spcPts val="600"/>
              </a:spcBef>
              <a:spcAft>
                <a:spcPts val="0"/>
              </a:spcAft>
              <a:buSzPts val="1800"/>
              <a:buChar char="▸"/>
            </a:pPr>
            <a:r>
              <a:rPr lang="en"/>
              <a:t>target them with “pre-approved”</a:t>
            </a:r>
            <a:endParaRPr/>
          </a:p>
          <a:p>
            <a:pPr marL="457200" lvl="0" indent="-342900" algn="l" rtl="0">
              <a:spcBef>
                <a:spcPts val="600"/>
              </a:spcBef>
              <a:spcAft>
                <a:spcPts val="0"/>
              </a:spcAft>
              <a:buSzPts val="1800"/>
              <a:buChar char="▸"/>
            </a:pPr>
            <a:r>
              <a:rPr lang="en"/>
              <a:t>offer 3% cash back on selected category and let the customers choose which category they would like to activate</a:t>
            </a:r>
            <a:endParaRPr/>
          </a:p>
        </p:txBody>
      </p:sp>
      <p:sp>
        <p:nvSpPr>
          <p:cNvPr id="8" name="Google Shape;1338;g6c2da458b7_3_449">
            <a:extLst>
              <a:ext uri="{FF2B5EF4-FFF2-40B4-BE49-F238E27FC236}">
                <a16:creationId xmlns:a16="http://schemas.microsoft.com/office/drawing/2014/main" id="{5AAEBF7D-258D-40F1-B301-8DD820A10D41}"/>
              </a:ext>
            </a:extLst>
          </p:cNvPr>
          <p:cNvSpPr txBox="1">
            <a:spLocks noGrp="1"/>
          </p:cNvSpPr>
          <p:nvPr>
            <p:ph type="title"/>
          </p:nvPr>
        </p:nvSpPr>
        <p:spPr>
          <a:xfrm>
            <a:off x="457200" y="605600"/>
            <a:ext cx="8191800" cy="108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4800"/>
              <a:buNone/>
            </a:pPr>
            <a:r>
              <a:rPr lang="en" sz="3600" dirty="0"/>
              <a:t>Cluster 3 💳</a:t>
            </a:r>
            <a:endParaRPr sz="3600" dirty="0"/>
          </a:p>
          <a:p>
            <a:pPr marL="0" lvl="0" indent="0" algn="l" rtl="0">
              <a:lnSpc>
                <a:spcPct val="80000"/>
              </a:lnSpc>
              <a:spcBef>
                <a:spcPts val="0"/>
              </a:spcBef>
              <a:spcAft>
                <a:spcPts val="0"/>
              </a:spcAft>
              <a:buSzPts val="4800"/>
              <a:buNone/>
            </a:pPr>
            <a:endParaRPr sz="1000" dirty="0"/>
          </a:p>
          <a:p>
            <a:pPr marL="0" lvl="0" indent="0" algn="just" rtl="0">
              <a:lnSpc>
                <a:spcPct val="100000"/>
              </a:lnSpc>
              <a:spcBef>
                <a:spcPts val="0"/>
              </a:spcBef>
              <a:spcAft>
                <a:spcPts val="0"/>
              </a:spcAft>
              <a:buNone/>
            </a:pPr>
            <a:r>
              <a:rPr lang="en" sz="2400" dirty="0">
                <a:solidFill>
                  <a:srgbClr val="FF9900"/>
                </a:solidFill>
              </a:rPr>
              <a:t>New card users</a:t>
            </a:r>
            <a:endParaRPr sz="2400" dirty="0">
              <a:solidFill>
                <a:srgbClr val="FF99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pic>
        <p:nvPicPr>
          <p:cNvPr id="1970" name="Google Shape;1970;g6c2da458b7_5_374"/>
          <p:cNvPicPr preferRelativeResize="0"/>
          <p:nvPr/>
        </p:nvPicPr>
        <p:blipFill rotWithShape="1">
          <a:blip r:embed="rId3">
            <a:alphaModFix/>
          </a:blip>
          <a:srcRect l="2732" t="27403" r="23602" b="-1068"/>
          <a:stretch/>
        </p:blipFill>
        <p:spPr>
          <a:xfrm>
            <a:off x="5606725" y="1850750"/>
            <a:ext cx="3256200" cy="2458200"/>
          </a:xfrm>
          <a:prstGeom prst="ellipse">
            <a:avLst/>
          </a:prstGeom>
          <a:noFill/>
          <a:ln>
            <a:noFill/>
          </a:ln>
        </p:spPr>
      </p:pic>
      <p:sp>
        <p:nvSpPr>
          <p:cNvPr id="1972" name="Google Shape;1972;g6c2da458b7_5_37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27</a:t>
            </a:fld>
            <a:endParaRPr/>
          </a:p>
        </p:txBody>
      </p:sp>
      <p:sp>
        <p:nvSpPr>
          <p:cNvPr id="1973" name="Google Shape;1973;g6c2da458b7_5_374"/>
          <p:cNvSpPr txBox="1">
            <a:spLocks noGrp="1"/>
          </p:cNvSpPr>
          <p:nvPr>
            <p:ph type="body" idx="1"/>
          </p:nvPr>
        </p:nvSpPr>
        <p:spPr>
          <a:xfrm>
            <a:off x="457200" y="1688300"/>
            <a:ext cx="5011800" cy="3336900"/>
          </a:xfrm>
          <a:prstGeom prst="rect">
            <a:avLst/>
          </a:prstGeom>
          <a:noFill/>
          <a:ln>
            <a:noFill/>
          </a:ln>
        </p:spPr>
        <p:txBody>
          <a:bodyPr spcFirstLastPara="1" wrap="square" lIns="0" tIns="0" rIns="0" bIns="0" anchor="t" anchorCtr="0">
            <a:noAutofit/>
          </a:bodyPr>
          <a:lstStyle/>
          <a:p>
            <a:pPr marL="0" lvl="0" indent="0" algn="l" rtl="0">
              <a:spcBef>
                <a:spcPts val="600"/>
              </a:spcBef>
              <a:spcAft>
                <a:spcPts val="0"/>
              </a:spcAft>
              <a:buNone/>
            </a:pPr>
            <a:endParaRPr dirty="0"/>
          </a:p>
          <a:p>
            <a:pPr marL="0" lvl="0" indent="0" algn="just" rtl="0">
              <a:lnSpc>
                <a:spcPct val="100000"/>
              </a:lnSpc>
              <a:spcBef>
                <a:spcPts val="0"/>
              </a:spcBef>
              <a:spcAft>
                <a:spcPts val="0"/>
              </a:spcAft>
              <a:buNone/>
            </a:pPr>
            <a:r>
              <a:rPr lang="en" dirty="0"/>
              <a:t>Generalize a more comprehensive card</a:t>
            </a:r>
            <a:endParaRPr dirty="0"/>
          </a:p>
          <a:p>
            <a:pPr marL="457200" lvl="0" indent="-342900" algn="l" rtl="0">
              <a:spcBef>
                <a:spcPts val="600"/>
              </a:spcBef>
              <a:spcAft>
                <a:spcPts val="0"/>
              </a:spcAft>
              <a:buSzPts val="1800"/>
              <a:buChar char="▸"/>
            </a:pPr>
            <a:r>
              <a:rPr lang="en" dirty="0"/>
              <a:t>no annual fee</a:t>
            </a:r>
            <a:endParaRPr dirty="0"/>
          </a:p>
          <a:p>
            <a:pPr marL="457200" lvl="0" indent="-342900" algn="l" rtl="0">
              <a:spcBef>
                <a:spcPts val="600"/>
              </a:spcBef>
              <a:spcAft>
                <a:spcPts val="0"/>
              </a:spcAft>
              <a:buSzPts val="1800"/>
              <a:buChar char="▸"/>
            </a:pPr>
            <a:r>
              <a:rPr lang="en" dirty="0"/>
              <a:t>free or low </a:t>
            </a:r>
            <a:r>
              <a:rPr lang="en-US" altLang="zh-CN" dirty="0"/>
              <a:t>APR</a:t>
            </a:r>
            <a:endParaRPr dirty="0"/>
          </a:p>
          <a:p>
            <a:pPr marL="457200" lvl="0" indent="-342900" algn="l" rtl="0">
              <a:spcBef>
                <a:spcPts val="600"/>
              </a:spcBef>
              <a:spcAft>
                <a:spcPts val="0"/>
              </a:spcAft>
              <a:buSzPts val="1800"/>
              <a:buChar char="▸"/>
            </a:pPr>
            <a:r>
              <a:rPr lang="en" dirty="0"/>
              <a:t>unlimited 2-3% cash back on every purchase </a:t>
            </a:r>
            <a:endParaRPr dirty="0"/>
          </a:p>
        </p:txBody>
      </p:sp>
      <p:sp>
        <p:nvSpPr>
          <p:cNvPr id="8" name="Google Shape;1365;g6c2da458b7_3_595">
            <a:extLst>
              <a:ext uri="{FF2B5EF4-FFF2-40B4-BE49-F238E27FC236}">
                <a16:creationId xmlns:a16="http://schemas.microsoft.com/office/drawing/2014/main" id="{0EAE487C-0111-4C8F-BD78-26ACC8FE68E7}"/>
              </a:ext>
            </a:extLst>
          </p:cNvPr>
          <p:cNvSpPr txBox="1">
            <a:spLocks noGrp="1"/>
          </p:cNvSpPr>
          <p:nvPr>
            <p:ph type="title"/>
          </p:nvPr>
        </p:nvSpPr>
        <p:spPr>
          <a:xfrm>
            <a:off x="457200" y="605600"/>
            <a:ext cx="8191800" cy="108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4800"/>
              <a:buNone/>
            </a:pPr>
            <a:r>
              <a:rPr lang="en" sz="3600" dirty="0"/>
              <a:t>Cluster 4 💳</a:t>
            </a:r>
            <a:endParaRPr sz="3600" dirty="0"/>
          </a:p>
          <a:p>
            <a:pPr marL="0" lvl="0" indent="0" algn="l" rtl="0">
              <a:lnSpc>
                <a:spcPct val="100000"/>
              </a:lnSpc>
              <a:spcBef>
                <a:spcPts val="0"/>
              </a:spcBef>
              <a:spcAft>
                <a:spcPts val="0"/>
              </a:spcAft>
              <a:buSzPts val="4800"/>
              <a:buNone/>
            </a:pPr>
            <a:endParaRPr sz="1000" dirty="0"/>
          </a:p>
          <a:p>
            <a:pPr marL="0" lvl="0" indent="0" algn="just" rtl="0">
              <a:lnSpc>
                <a:spcPct val="100000"/>
              </a:lnSpc>
              <a:spcBef>
                <a:spcPts val="0"/>
              </a:spcBef>
              <a:spcAft>
                <a:spcPts val="0"/>
              </a:spcAft>
              <a:buNone/>
            </a:pPr>
            <a:r>
              <a:rPr lang="en" sz="2400" dirty="0">
                <a:solidFill>
                  <a:srgbClr val="FF9900"/>
                </a:solidFill>
              </a:rPr>
              <a:t>Inactive cardholders</a:t>
            </a:r>
            <a:endParaRPr sz="2400" dirty="0">
              <a:solidFill>
                <a:srgbClr val="FF99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77"/>
        <p:cNvGrpSpPr/>
        <p:nvPr/>
      </p:nvGrpSpPr>
      <p:grpSpPr>
        <a:xfrm>
          <a:off x="0" y="0"/>
          <a:ext cx="0" cy="0"/>
          <a:chOff x="0" y="0"/>
          <a:chExt cx="0" cy="0"/>
        </a:xfrm>
      </p:grpSpPr>
      <p:pic>
        <p:nvPicPr>
          <p:cNvPr id="1978" name="Google Shape;1978;g6c2da458b7_5_400"/>
          <p:cNvPicPr preferRelativeResize="0"/>
          <p:nvPr/>
        </p:nvPicPr>
        <p:blipFill>
          <a:blip r:embed="rId3">
            <a:alphaModFix/>
          </a:blip>
          <a:stretch>
            <a:fillRect/>
          </a:stretch>
        </p:blipFill>
        <p:spPr>
          <a:xfrm>
            <a:off x="5606725" y="1849100"/>
            <a:ext cx="3256200" cy="2461500"/>
          </a:xfrm>
          <a:prstGeom prst="ellipse">
            <a:avLst/>
          </a:prstGeom>
          <a:noFill/>
          <a:ln>
            <a:noFill/>
          </a:ln>
        </p:spPr>
      </p:pic>
      <p:sp>
        <p:nvSpPr>
          <p:cNvPr id="1980" name="Google Shape;1980;g6c2da458b7_5_40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28</a:t>
            </a:fld>
            <a:endParaRPr/>
          </a:p>
        </p:txBody>
      </p:sp>
      <p:sp>
        <p:nvSpPr>
          <p:cNvPr id="1981" name="Google Shape;1981;g6c2da458b7_5_400"/>
          <p:cNvSpPr txBox="1">
            <a:spLocks noGrp="1"/>
          </p:cNvSpPr>
          <p:nvPr>
            <p:ph type="body" idx="1"/>
          </p:nvPr>
        </p:nvSpPr>
        <p:spPr>
          <a:xfrm>
            <a:off x="457200" y="1688300"/>
            <a:ext cx="5011800" cy="3336900"/>
          </a:xfrm>
          <a:prstGeom prst="rect">
            <a:avLst/>
          </a:prstGeom>
          <a:noFill/>
          <a:ln>
            <a:noFill/>
          </a:ln>
        </p:spPr>
        <p:txBody>
          <a:bodyPr spcFirstLastPara="1" wrap="square" lIns="0" tIns="0" rIns="0" bIns="0" anchor="t" anchorCtr="0">
            <a:noAutofit/>
          </a:bodyPr>
          <a:lstStyle/>
          <a:p>
            <a:pPr marL="0" lvl="0" indent="0" algn="l" rtl="0">
              <a:spcBef>
                <a:spcPts val="600"/>
              </a:spcBef>
              <a:spcAft>
                <a:spcPts val="0"/>
              </a:spcAft>
              <a:buNone/>
            </a:pPr>
            <a:endParaRPr/>
          </a:p>
          <a:p>
            <a:pPr marL="0" lvl="0" indent="0" algn="just" rtl="0">
              <a:lnSpc>
                <a:spcPct val="100000"/>
              </a:lnSpc>
              <a:spcBef>
                <a:spcPts val="0"/>
              </a:spcBef>
              <a:spcAft>
                <a:spcPts val="0"/>
              </a:spcAft>
              <a:buNone/>
            </a:pPr>
            <a:r>
              <a:rPr lang="en"/>
              <a:t>Generalize certain benefits with APR required</a:t>
            </a:r>
            <a:endParaRPr/>
          </a:p>
          <a:p>
            <a:pPr marL="457200" lvl="0" indent="-342900" algn="l" rtl="0">
              <a:spcBef>
                <a:spcPts val="600"/>
              </a:spcBef>
              <a:spcAft>
                <a:spcPts val="0"/>
              </a:spcAft>
              <a:buSzPts val="1800"/>
              <a:buChar char="▸"/>
            </a:pPr>
            <a:r>
              <a:rPr lang="en"/>
              <a:t>priority airport lounges, room upgrades, and special gifts for purchases</a:t>
            </a:r>
            <a:endParaRPr/>
          </a:p>
          <a:p>
            <a:pPr marL="457200" lvl="0" indent="-342900" algn="l" rtl="0">
              <a:spcBef>
                <a:spcPts val="600"/>
              </a:spcBef>
              <a:spcAft>
                <a:spcPts val="0"/>
              </a:spcAft>
              <a:buSzPts val="1800"/>
              <a:buChar char="▸"/>
            </a:pPr>
            <a:r>
              <a:rPr lang="en"/>
              <a:t>free APR for the first six months</a:t>
            </a:r>
            <a:endParaRPr/>
          </a:p>
          <a:p>
            <a:pPr marL="457200" lvl="0" indent="-342900" algn="l" rtl="0">
              <a:spcBef>
                <a:spcPts val="600"/>
              </a:spcBef>
              <a:spcAft>
                <a:spcPts val="0"/>
              </a:spcAft>
              <a:buSzPts val="1800"/>
              <a:buChar char="▸"/>
            </a:pPr>
            <a:r>
              <a:rPr lang="en"/>
              <a:t>free balance transfer</a:t>
            </a:r>
            <a:endParaRPr/>
          </a:p>
        </p:txBody>
      </p:sp>
      <p:sp>
        <p:nvSpPr>
          <p:cNvPr id="8" name="Google Shape;1392;g6c2da458b7_3_741">
            <a:extLst>
              <a:ext uri="{FF2B5EF4-FFF2-40B4-BE49-F238E27FC236}">
                <a16:creationId xmlns:a16="http://schemas.microsoft.com/office/drawing/2014/main" id="{300F3EB7-52F5-4600-8EDC-53DD3CFCF361}"/>
              </a:ext>
            </a:extLst>
          </p:cNvPr>
          <p:cNvSpPr txBox="1">
            <a:spLocks noGrp="1"/>
          </p:cNvSpPr>
          <p:nvPr>
            <p:ph type="title"/>
          </p:nvPr>
        </p:nvSpPr>
        <p:spPr>
          <a:xfrm>
            <a:off x="457200" y="605600"/>
            <a:ext cx="8191800" cy="108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4800"/>
              <a:buNone/>
            </a:pPr>
            <a:r>
              <a:rPr lang="en" sz="3600" dirty="0"/>
              <a:t>Cluster 5 💳</a:t>
            </a:r>
            <a:endParaRPr sz="3600" dirty="0"/>
          </a:p>
          <a:p>
            <a:pPr marL="0" lvl="0" indent="0" algn="l" rtl="0">
              <a:lnSpc>
                <a:spcPct val="100000"/>
              </a:lnSpc>
              <a:spcBef>
                <a:spcPts val="0"/>
              </a:spcBef>
              <a:spcAft>
                <a:spcPts val="0"/>
              </a:spcAft>
              <a:buSzPts val="4800"/>
              <a:buNone/>
            </a:pPr>
            <a:endParaRPr sz="1000" dirty="0"/>
          </a:p>
          <a:p>
            <a:pPr marL="0" lvl="0" indent="0" algn="just" rtl="0">
              <a:lnSpc>
                <a:spcPct val="100000"/>
              </a:lnSpc>
              <a:spcBef>
                <a:spcPts val="0"/>
              </a:spcBef>
              <a:spcAft>
                <a:spcPts val="0"/>
              </a:spcAft>
              <a:buNone/>
            </a:pPr>
            <a:r>
              <a:rPr lang="en" sz="2400" dirty="0">
                <a:solidFill>
                  <a:srgbClr val="FF9900"/>
                </a:solidFill>
              </a:rPr>
              <a:t>Installment users with high spending behavior</a:t>
            </a:r>
            <a:endParaRPr sz="2400" dirty="0">
              <a:solidFill>
                <a:srgbClr val="FF99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2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29</a:t>
            </a:fld>
            <a:endParaRPr/>
          </a:p>
        </p:txBody>
      </p:sp>
      <p:sp>
        <p:nvSpPr>
          <p:cNvPr id="1994" name="Google Shape;1994;p23"/>
          <p:cNvSpPr txBox="1">
            <a:spLocks noGrp="1"/>
          </p:cNvSpPr>
          <p:nvPr>
            <p:ph type="ctrTitle" idx="4294967295"/>
          </p:nvPr>
        </p:nvSpPr>
        <p:spPr>
          <a:xfrm>
            <a:off x="685800" y="1806488"/>
            <a:ext cx="4343700" cy="832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accent2"/>
              </a:buClr>
              <a:buSzPts val="4800"/>
              <a:buFont typeface="Raleway SemiBold"/>
              <a:buNone/>
            </a:pPr>
            <a:r>
              <a:rPr lang="en" sz="7200" b="0" i="0" u="none" strike="noStrike" cap="none">
                <a:solidFill>
                  <a:schemeClr val="accent2"/>
                </a:solidFill>
                <a:latin typeface="Raleway SemiBold"/>
                <a:ea typeface="Raleway SemiBold"/>
                <a:cs typeface="Raleway SemiBold"/>
                <a:sym typeface="Raleway SemiBold"/>
              </a:rPr>
              <a:t>THANKS!</a:t>
            </a:r>
            <a:endParaRPr sz="7200" b="0" i="0" u="none" strike="noStrike" cap="none">
              <a:solidFill>
                <a:schemeClr val="accent2"/>
              </a:solidFill>
              <a:latin typeface="Raleway SemiBold"/>
              <a:ea typeface="Raleway SemiBold"/>
              <a:cs typeface="Raleway SemiBold"/>
              <a:sym typeface="Raleway SemiBold"/>
            </a:endParaRPr>
          </a:p>
        </p:txBody>
      </p:sp>
      <p:sp>
        <p:nvSpPr>
          <p:cNvPr id="1995" name="Google Shape;1995;p23"/>
          <p:cNvSpPr txBox="1">
            <a:spLocks noGrp="1"/>
          </p:cNvSpPr>
          <p:nvPr>
            <p:ph type="subTitle" idx="4294967295"/>
          </p:nvPr>
        </p:nvSpPr>
        <p:spPr>
          <a:xfrm>
            <a:off x="685800" y="2625106"/>
            <a:ext cx="4343700" cy="7119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600"/>
              </a:spcBef>
              <a:spcAft>
                <a:spcPts val="0"/>
              </a:spcAft>
              <a:buClr>
                <a:schemeClr val="accent1"/>
              </a:buClr>
              <a:buSzPts val="1800"/>
              <a:buFont typeface="Barlow Light"/>
              <a:buNone/>
            </a:pPr>
            <a:r>
              <a:rPr lang="en" sz="3600" b="1" i="0" u="none" strike="noStrike" cap="none">
                <a:solidFill>
                  <a:schemeClr val="accent1"/>
                </a:solidFill>
                <a:latin typeface="Barlow"/>
                <a:ea typeface="Barlow"/>
                <a:cs typeface="Barlow"/>
                <a:sym typeface="Barlow"/>
              </a:rPr>
              <a:t>Any questions</a:t>
            </a:r>
            <a:r>
              <a:rPr lang="en" sz="3600" b="1">
                <a:solidFill>
                  <a:schemeClr val="accent1"/>
                </a:solidFill>
                <a:latin typeface="Barlow"/>
                <a:ea typeface="Barlow"/>
                <a:cs typeface="Barlow"/>
                <a:sym typeface="Barlow"/>
              </a:rPr>
              <a:t>?</a:t>
            </a:r>
            <a:endParaRPr sz="2000" b="0" i="0" u="none" strike="noStrike" cap="none">
              <a:solidFill>
                <a:schemeClr val="dk1"/>
              </a:solidFill>
              <a:latin typeface="Barlow Light"/>
              <a:ea typeface="Barlow Light"/>
              <a:cs typeface="Barlow Light"/>
              <a:sym typeface="Barlow Light"/>
            </a:endParaRPr>
          </a:p>
        </p:txBody>
      </p:sp>
      <p:pic>
        <p:nvPicPr>
          <p:cNvPr id="1996" name="Google Shape;1996;p23"/>
          <p:cNvPicPr preferRelativeResize="0"/>
          <p:nvPr/>
        </p:nvPicPr>
        <p:blipFill>
          <a:blip r:embed="rId3">
            <a:alphaModFix/>
          </a:blip>
          <a:stretch>
            <a:fillRect/>
          </a:stretch>
        </p:blipFill>
        <p:spPr>
          <a:xfrm>
            <a:off x="4848550" y="790575"/>
            <a:ext cx="3800475" cy="3562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4" name="矩形 3">
            <a:extLst>
              <a:ext uri="{FF2B5EF4-FFF2-40B4-BE49-F238E27FC236}">
                <a16:creationId xmlns:a16="http://schemas.microsoft.com/office/drawing/2014/main" id="{5723A655-B506-43D5-8F8F-58355F9854EA}"/>
              </a:ext>
            </a:extLst>
          </p:cNvPr>
          <p:cNvSpPr/>
          <p:nvPr/>
        </p:nvSpPr>
        <p:spPr>
          <a:xfrm>
            <a:off x="779489" y="2694513"/>
            <a:ext cx="4330633" cy="46539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Google Shape;194;g6c2da458b7_1_650"/>
          <p:cNvSpPr txBox="1">
            <a:spLocks noGrp="1"/>
          </p:cNvSpPr>
          <p:nvPr>
            <p:ph type="title"/>
          </p:nvPr>
        </p:nvSpPr>
        <p:spPr>
          <a:xfrm>
            <a:off x="457200" y="588128"/>
            <a:ext cx="5640900" cy="50903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4800"/>
              <a:buNone/>
            </a:pPr>
            <a:r>
              <a:rPr lang="en" sz="3600" dirty="0"/>
              <a:t>Business Objective</a:t>
            </a:r>
            <a:endParaRPr sz="3600" dirty="0"/>
          </a:p>
        </p:txBody>
      </p:sp>
      <p:sp>
        <p:nvSpPr>
          <p:cNvPr id="195" name="Google Shape;195;g6c2da458b7_1_650"/>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3</a:t>
            </a:fld>
            <a:endParaRPr/>
          </a:p>
        </p:txBody>
      </p:sp>
      <p:grpSp>
        <p:nvGrpSpPr>
          <p:cNvPr id="196" name="Google Shape;196;g6c2da458b7_1_650"/>
          <p:cNvGrpSpPr/>
          <p:nvPr/>
        </p:nvGrpSpPr>
        <p:grpSpPr>
          <a:xfrm>
            <a:off x="6299552" y="1252792"/>
            <a:ext cx="1882381" cy="2172652"/>
            <a:chOff x="2181300" y="231400"/>
            <a:chExt cx="4262637" cy="4762499"/>
          </a:xfrm>
        </p:grpSpPr>
        <p:sp>
          <p:nvSpPr>
            <p:cNvPr id="197" name="Google Shape;197;g6c2da458b7_1_650"/>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g6c2da458b7_1_650"/>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g6c2da458b7_1_65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g6c2da458b7_1_650"/>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g6c2da458b7_1_65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g6c2da458b7_1_650"/>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g6c2da458b7_1_650"/>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g6c2da458b7_1_650"/>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g6c2da458b7_1_650"/>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g6c2da458b7_1_650"/>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g6c2da458b7_1_650"/>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g6c2da458b7_1_650"/>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g6c2da458b7_1_650"/>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g6c2da458b7_1_650"/>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g6c2da458b7_1_650"/>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g6c2da458b7_1_650"/>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g6c2da458b7_1_650"/>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g6c2da458b7_1_650"/>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g6c2da458b7_1_650"/>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g6c2da458b7_1_650"/>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g6c2da458b7_1_650"/>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g6c2da458b7_1_650"/>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g6c2da458b7_1_650"/>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g6c2da458b7_1_650"/>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g6c2da458b7_1_650"/>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g6c2da458b7_1_650"/>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g6c2da458b7_1_650"/>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g6c2da458b7_1_650"/>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g6c2da458b7_1_650"/>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g6c2da458b7_1_650"/>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g6c2da458b7_1_650"/>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g6c2da458b7_1_650"/>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g6c2da458b7_1_650"/>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g6c2da458b7_1_650"/>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g6c2da458b7_1_650"/>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g6c2da458b7_1_650"/>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g6c2da458b7_1_650"/>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234" name="Google Shape;234;g6c2da458b7_1_650"/>
            <p:cNvGrpSpPr/>
            <p:nvPr/>
          </p:nvGrpSpPr>
          <p:grpSpPr>
            <a:xfrm>
              <a:off x="3103642" y="4105408"/>
              <a:ext cx="746807" cy="516445"/>
              <a:chOff x="4884742" y="4921758"/>
              <a:chExt cx="746807" cy="516445"/>
            </a:xfrm>
          </p:grpSpPr>
          <p:sp>
            <p:nvSpPr>
              <p:cNvPr id="235" name="Google Shape;235;g6c2da458b7_1_650"/>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 name="Google Shape;236;g6c2da458b7_1_650"/>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 name="Google Shape;237;g6c2da458b7_1_650"/>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g6c2da458b7_1_650"/>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g6c2da458b7_1_650"/>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0" name="Google Shape;240;g6c2da458b7_1_650"/>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1" name="Google Shape;241;g6c2da458b7_1_650"/>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g6c2da458b7_1_650"/>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g6c2da458b7_1_650"/>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g6c2da458b7_1_650"/>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g6c2da458b7_1_650"/>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g6c2da458b7_1_650"/>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7" name="Google Shape;247;g6c2da458b7_1_650"/>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g6c2da458b7_1_650"/>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g6c2da458b7_1_650"/>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g6c2da458b7_1_650"/>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g6c2da458b7_1_650"/>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2" name="Google Shape;252;g6c2da458b7_1_650"/>
            <p:cNvGrpSpPr/>
            <p:nvPr/>
          </p:nvGrpSpPr>
          <p:grpSpPr>
            <a:xfrm>
              <a:off x="3213031" y="4002823"/>
              <a:ext cx="664504" cy="467011"/>
              <a:chOff x="4994131" y="4819173"/>
              <a:chExt cx="664504" cy="467011"/>
            </a:xfrm>
          </p:grpSpPr>
          <p:sp>
            <p:nvSpPr>
              <p:cNvPr id="253" name="Google Shape;253;g6c2da458b7_1_650"/>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g6c2da458b7_1_650"/>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255;g6c2da458b7_1_650"/>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6" name="Google Shape;256;g6c2da458b7_1_650"/>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g6c2da458b7_1_650"/>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g6c2da458b7_1_650"/>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g6c2da458b7_1_650"/>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g6c2da458b7_1_650"/>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g6c2da458b7_1_650"/>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g6c2da458b7_1_650"/>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g6c2da458b7_1_650"/>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g6c2da458b7_1_650"/>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g6c2da458b7_1_650"/>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g6c2da458b7_1_650"/>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g6c2da458b7_1_650"/>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g6c2da458b7_1_650"/>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69" name="Google Shape;269;g6c2da458b7_1_650"/>
            <p:cNvGrpSpPr/>
            <p:nvPr/>
          </p:nvGrpSpPr>
          <p:grpSpPr>
            <a:xfrm>
              <a:off x="3192597" y="3904144"/>
              <a:ext cx="664599" cy="467011"/>
              <a:chOff x="4973697" y="4720494"/>
              <a:chExt cx="664599" cy="467011"/>
            </a:xfrm>
          </p:grpSpPr>
          <p:sp>
            <p:nvSpPr>
              <p:cNvPr id="270" name="Google Shape;270;g6c2da458b7_1_650"/>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g6c2da458b7_1_650"/>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g6c2da458b7_1_650"/>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g6c2da458b7_1_650"/>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g6c2da458b7_1_650"/>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g6c2da458b7_1_650"/>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g6c2da458b7_1_650"/>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g6c2da458b7_1_650"/>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g6c2da458b7_1_650"/>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g6c2da458b7_1_650"/>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g6c2da458b7_1_650"/>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g6c2da458b7_1_650"/>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g6c2da458b7_1_650"/>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3" name="Google Shape;283;g6c2da458b7_1_650"/>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g6c2da458b7_1_650"/>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g6c2da458b7_1_650"/>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86" name="Google Shape;286;g6c2da458b7_1_650"/>
            <p:cNvGrpSpPr/>
            <p:nvPr/>
          </p:nvGrpSpPr>
          <p:grpSpPr>
            <a:xfrm>
              <a:off x="3220919" y="3808894"/>
              <a:ext cx="664504" cy="467011"/>
              <a:chOff x="5002019" y="4625244"/>
              <a:chExt cx="664504" cy="467011"/>
            </a:xfrm>
          </p:grpSpPr>
          <p:sp>
            <p:nvSpPr>
              <p:cNvPr id="287" name="Google Shape;287;g6c2da458b7_1_650"/>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g6c2da458b7_1_650"/>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g6c2da458b7_1_650"/>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g6c2da458b7_1_650"/>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g6c2da458b7_1_650"/>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g6c2da458b7_1_650"/>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g6c2da458b7_1_650"/>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g6c2da458b7_1_650"/>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g6c2da458b7_1_650"/>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g6c2da458b7_1_650"/>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g6c2da458b7_1_650"/>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g6c2da458b7_1_650"/>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g6c2da458b7_1_650"/>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g6c2da458b7_1_650"/>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g6c2da458b7_1_650"/>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g6c2da458b7_1_650"/>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03" name="Google Shape;303;g6c2da458b7_1_650"/>
            <p:cNvGrpSpPr/>
            <p:nvPr/>
          </p:nvGrpSpPr>
          <p:grpSpPr>
            <a:xfrm>
              <a:off x="3200486" y="3710215"/>
              <a:ext cx="664598" cy="467011"/>
              <a:chOff x="4981586" y="4526565"/>
              <a:chExt cx="664598" cy="467011"/>
            </a:xfrm>
          </p:grpSpPr>
          <p:sp>
            <p:nvSpPr>
              <p:cNvPr id="304" name="Google Shape;304;g6c2da458b7_1_650"/>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g6c2da458b7_1_650"/>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g6c2da458b7_1_650"/>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g6c2da458b7_1_650"/>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g6c2da458b7_1_650"/>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g6c2da458b7_1_650"/>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g6c2da458b7_1_650"/>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g6c2da458b7_1_650"/>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g6c2da458b7_1_650"/>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g6c2da458b7_1_650"/>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g6c2da458b7_1_650"/>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g6c2da458b7_1_650"/>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6" name="Google Shape;316;g6c2da458b7_1_650"/>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g6c2da458b7_1_650"/>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318;g6c2da458b7_1_650"/>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g6c2da458b7_1_650"/>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20" name="Google Shape;320;g6c2da458b7_1_650"/>
            <p:cNvGrpSpPr/>
            <p:nvPr/>
          </p:nvGrpSpPr>
          <p:grpSpPr>
            <a:xfrm>
              <a:off x="2181300" y="4477454"/>
              <a:ext cx="746806" cy="516445"/>
              <a:chOff x="3962400" y="5293804"/>
              <a:chExt cx="746806" cy="516445"/>
            </a:xfrm>
          </p:grpSpPr>
          <p:sp>
            <p:nvSpPr>
              <p:cNvPr id="321" name="Google Shape;321;g6c2da458b7_1_650"/>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g6c2da458b7_1_650"/>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g6c2da458b7_1_650"/>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g6c2da458b7_1_650"/>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g6c2da458b7_1_650"/>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g6c2da458b7_1_650"/>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g6c2da458b7_1_650"/>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 name="Google Shape;328;g6c2da458b7_1_650"/>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 name="Google Shape;329;g6c2da458b7_1_650"/>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g6c2da458b7_1_650"/>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g6c2da458b7_1_650"/>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g6c2da458b7_1_650"/>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g6c2da458b7_1_650"/>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 name="Google Shape;334;g6c2da458b7_1_650"/>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g6c2da458b7_1_650"/>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 name="Google Shape;336;g6c2da458b7_1_650"/>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 name="Google Shape;337;g6c2da458b7_1_650"/>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38" name="Google Shape;338;g6c2da458b7_1_650"/>
            <p:cNvGrpSpPr/>
            <p:nvPr/>
          </p:nvGrpSpPr>
          <p:grpSpPr>
            <a:xfrm>
              <a:off x="2290688" y="4374965"/>
              <a:ext cx="664599" cy="467010"/>
              <a:chOff x="4071788" y="5191315"/>
              <a:chExt cx="664599" cy="467010"/>
            </a:xfrm>
          </p:grpSpPr>
          <p:sp>
            <p:nvSpPr>
              <p:cNvPr id="339" name="Google Shape;339;g6c2da458b7_1_650"/>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g6c2da458b7_1_650"/>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g6c2da458b7_1_650"/>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g6c2da458b7_1_650"/>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g6c2da458b7_1_650"/>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g6c2da458b7_1_650"/>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g6c2da458b7_1_650"/>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g6c2da458b7_1_650"/>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g6c2da458b7_1_650"/>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g6c2da458b7_1_650"/>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g6c2da458b7_1_650"/>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g6c2da458b7_1_650"/>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g6c2da458b7_1_650"/>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g6c2da458b7_1_650"/>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g6c2da458b7_1_650"/>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g6c2da458b7_1_650"/>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55" name="Google Shape;355;g6c2da458b7_1_650"/>
            <p:cNvGrpSpPr/>
            <p:nvPr/>
          </p:nvGrpSpPr>
          <p:grpSpPr>
            <a:xfrm>
              <a:off x="3915836" y="4477454"/>
              <a:ext cx="746806" cy="516445"/>
              <a:chOff x="5696936" y="5293804"/>
              <a:chExt cx="746806" cy="516445"/>
            </a:xfrm>
          </p:grpSpPr>
          <p:sp>
            <p:nvSpPr>
              <p:cNvPr id="356" name="Google Shape;356;g6c2da458b7_1_650"/>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g6c2da458b7_1_650"/>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g6c2da458b7_1_650"/>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g6c2da458b7_1_650"/>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g6c2da458b7_1_650"/>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g6c2da458b7_1_650"/>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g6c2da458b7_1_650"/>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 name="Google Shape;363;g6c2da458b7_1_650"/>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 name="Google Shape;364;g6c2da458b7_1_650"/>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g6c2da458b7_1_650"/>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g6c2da458b7_1_650"/>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g6c2da458b7_1_650"/>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g6c2da458b7_1_650"/>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 name="Google Shape;369;g6c2da458b7_1_650"/>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g6c2da458b7_1_650"/>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1" name="Google Shape;371;g6c2da458b7_1_650"/>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g6c2da458b7_1_650"/>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73" name="Google Shape;373;g6c2da458b7_1_650"/>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 name="Google Shape;374;g6c2da458b7_1_650"/>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 name="Google Shape;375;g6c2da458b7_1_650"/>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6" name="Google Shape;376;g6c2da458b7_1_650"/>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 name="Google Shape;377;g6c2da458b7_1_650"/>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 name="Google Shape;378;g6c2da458b7_1_650"/>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 name="Google Shape;379;g6c2da458b7_1_650"/>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 name="Google Shape;380;g6c2da458b7_1_650"/>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 name="Google Shape;381;g6c2da458b7_1_650"/>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 name="Google Shape;382;g6c2da458b7_1_650"/>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3" name="Google Shape;383;g6c2da458b7_1_650"/>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 name="Google Shape;384;g6c2da458b7_1_650"/>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 name="Google Shape;385;g6c2da458b7_1_650"/>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 name="Google Shape;386;g6c2da458b7_1_650"/>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 name="Google Shape;387;g6c2da458b7_1_650"/>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8" name="Google Shape;388;g6c2da458b7_1_650"/>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9" name="Google Shape;389;g6c2da458b7_1_650"/>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0" name="Google Shape;390;g6c2da458b7_1_650"/>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1" name="Google Shape;391;g6c2da458b7_1_650"/>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2" name="Google Shape;392;g6c2da458b7_1_650"/>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 name="Google Shape;393;g6c2da458b7_1_650"/>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4" name="Google Shape;394;g6c2da458b7_1_650"/>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5" name="Google Shape;395;g6c2da458b7_1_650"/>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 name="Google Shape;396;g6c2da458b7_1_650"/>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 name="Google Shape;397;g6c2da458b7_1_650"/>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 name="Google Shape;398;g6c2da458b7_1_650"/>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9" name="Google Shape;399;g6c2da458b7_1_650"/>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 name="Google Shape;400;g6c2da458b7_1_650"/>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1" name="Google Shape;401;g6c2da458b7_1_650"/>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2" name="Google Shape;402;g6c2da458b7_1_650"/>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3" name="Google Shape;403;g6c2da458b7_1_650"/>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04" name="Google Shape;404;g6c2da458b7_1_650"/>
          <p:cNvSpPr txBox="1">
            <a:spLocks noGrp="1"/>
          </p:cNvSpPr>
          <p:nvPr>
            <p:ph type="body" idx="1"/>
          </p:nvPr>
        </p:nvSpPr>
        <p:spPr>
          <a:xfrm>
            <a:off x="332990" y="3305384"/>
            <a:ext cx="6152100" cy="745200"/>
          </a:xfrm>
          <a:prstGeom prst="rect">
            <a:avLst/>
          </a:prstGeom>
          <a:noFill/>
          <a:ln>
            <a:noFill/>
          </a:ln>
        </p:spPr>
        <p:txBody>
          <a:bodyPr spcFirstLastPara="1" wrap="square" lIns="0" tIns="0" rIns="0" bIns="0" anchor="t" anchorCtr="0">
            <a:noAutofit/>
          </a:bodyPr>
          <a:lstStyle/>
          <a:p>
            <a:pPr marL="914400" lvl="0" indent="-342900" algn="l" rtl="0">
              <a:spcBef>
                <a:spcPts val="600"/>
              </a:spcBef>
              <a:spcAft>
                <a:spcPts val="0"/>
              </a:spcAft>
              <a:buClr>
                <a:srgbClr val="666666"/>
              </a:buClr>
              <a:buSzPts val="1800"/>
              <a:buFont typeface="Barlow"/>
              <a:buChar char="▸"/>
            </a:pPr>
            <a:r>
              <a:rPr lang="en" sz="1800" b="1" i="1" dirty="0">
                <a:solidFill>
                  <a:srgbClr val="666666"/>
                </a:solidFill>
                <a:latin typeface="Barlow"/>
                <a:ea typeface="Barlow"/>
                <a:cs typeface="Barlow"/>
                <a:sym typeface="Barlow"/>
              </a:rPr>
              <a:t>The number of user segmentations?</a:t>
            </a:r>
            <a:endParaRPr sz="1800" b="1" i="1" dirty="0">
              <a:solidFill>
                <a:srgbClr val="666666"/>
              </a:solidFill>
              <a:latin typeface="Barlow"/>
              <a:ea typeface="Barlow"/>
              <a:cs typeface="Barlow"/>
              <a:sym typeface="Barlow"/>
            </a:endParaRPr>
          </a:p>
          <a:p>
            <a:pPr marL="914400" lvl="0" indent="-342900" algn="l" rtl="0">
              <a:spcBef>
                <a:spcPts val="0"/>
              </a:spcBef>
              <a:spcAft>
                <a:spcPts val="0"/>
              </a:spcAft>
              <a:buClr>
                <a:srgbClr val="666666"/>
              </a:buClr>
              <a:buSzPts val="1800"/>
              <a:buFont typeface="Barlow"/>
              <a:buChar char="▸"/>
            </a:pPr>
            <a:r>
              <a:rPr lang="en" sz="1800" b="1" i="1" dirty="0">
                <a:solidFill>
                  <a:srgbClr val="666666"/>
                </a:solidFill>
                <a:latin typeface="Barlow"/>
                <a:ea typeface="Barlow"/>
                <a:cs typeface="Barlow"/>
                <a:sym typeface="Barlow"/>
              </a:rPr>
              <a:t>What are their characteristics?</a:t>
            </a:r>
            <a:endParaRPr sz="1800" b="1" i="1" dirty="0">
              <a:solidFill>
                <a:srgbClr val="666666"/>
              </a:solidFill>
              <a:latin typeface="Barlow"/>
              <a:ea typeface="Barlow"/>
              <a:cs typeface="Barlow"/>
              <a:sym typeface="Barlow"/>
            </a:endParaRPr>
          </a:p>
          <a:p>
            <a:pPr marL="457200" lvl="0" indent="0" algn="l" rtl="0">
              <a:lnSpc>
                <a:spcPct val="110000"/>
              </a:lnSpc>
              <a:spcBef>
                <a:spcPts val="600"/>
              </a:spcBef>
              <a:spcAft>
                <a:spcPts val="0"/>
              </a:spcAft>
              <a:buNone/>
            </a:pPr>
            <a:endParaRPr sz="2400" dirty="0">
              <a:solidFill>
                <a:srgbClr val="666666"/>
              </a:solidFill>
              <a:latin typeface="Barlow"/>
              <a:ea typeface="Barlow"/>
              <a:cs typeface="Barlow"/>
              <a:sym typeface="Barlow"/>
            </a:endParaRPr>
          </a:p>
        </p:txBody>
      </p:sp>
      <p:sp>
        <p:nvSpPr>
          <p:cNvPr id="405" name="Google Shape;405;g6c2da458b7_1_650"/>
          <p:cNvSpPr txBox="1"/>
          <p:nvPr/>
        </p:nvSpPr>
        <p:spPr>
          <a:xfrm>
            <a:off x="371025" y="1326549"/>
            <a:ext cx="5982000" cy="1954413"/>
          </a:xfrm>
          <a:prstGeom prst="rect">
            <a:avLst/>
          </a:prstGeom>
          <a:noFill/>
          <a:ln>
            <a:noFill/>
          </a:ln>
        </p:spPr>
        <p:txBody>
          <a:bodyPr spcFirstLastPara="1" wrap="square" lIns="91425" tIns="91425" rIns="91425" bIns="91425" anchor="t" anchorCtr="0">
            <a:noAutofit/>
          </a:bodyPr>
          <a:lstStyle/>
          <a:p>
            <a:pPr marL="457200" lvl="0" indent="-381000" algn="l" rtl="0">
              <a:lnSpc>
                <a:spcPct val="110000"/>
              </a:lnSpc>
              <a:spcBef>
                <a:spcPts val="600"/>
              </a:spcBef>
              <a:spcAft>
                <a:spcPts val="0"/>
              </a:spcAft>
              <a:buClr>
                <a:srgbClr val="000000"/>
              </a:buClr>
              <a:buSzPts val="2400"/>
              <a:buFont typeface="Barlow"/>
              <a:buChar char="▸"/>
            </a:pPr>
            <a:r>
              <a:rPr lang="en" sz="2400" dirty="0">
                <a:latin typeface="Barlow"/>
                <a:ea typeface="Barlow"/>
                <a:cs typeface="Barlow"/>
                <a:sym typeface="Barlow"/>
              </a:rPr>
              <a:t>Building </a:t>
            </a:r>
            <a:r>
              <a:rPr lang="en" sz="2400" b="1" dirty="0">
                <a:latin typeface="Barlow"/>
                <a:ea typeface="Barlow"/>
                <a:cs typeface="Barlow"/>
                <a:sym typeface="Barlow"/>
              </a:rPr>
              <a:t>specialized marketing strategies</a:t>
            </a:r>
            <a:r>
              <a:rPr lang="en" sz="2400" dirty="0">
                <a:latin typeface="Barlow"/>
                <a:ea typeface="Barlow"/>
                <a:cs typeface="Barlow"/>
                <a:sym typeface="Barlow"/>
              </a:rPr>
              <a:t> for different user segmentations</a:t>
            </a:r>
            <a:br>
              <a:rPr lang="en-US" sz="2400" dirty="0">
                <a:latin typeface="Barlow"/>
                <a:ea typeface="Barlow"/>
                <a:cs typeface="Barlow"/>
                <a:sym typeface="Barlow"/>
              </a:rPr>
            </a:br>
            <a:r>
              <a:rPr lang="en-US" sz="2400" b="1" dirty="0">
                <a:latin typeface="Barlow"/>
                <a:ea typeface="Barlow Light"/>
                <a:cs typeface="Barlow Light"/>
                <a:sym typeface="Barlow"/>
              </a:rPr>
              <a:t>Data </a:t>
            </a:r>
            <a:r>
              <a:rPr lang="en-US" altLang="zh-CN" sz="2400" b="1" dirty="0">
                <a:latin typeface="Barlow"/>
                <a:ea typeface="Barlow Light"/>
                <a:cs typeface="Barlow Light"/>
                <a:sym typeface="Barlow"/>
              </a:rPr>
              <a:t>         Business Plans</a:t>
            </a:r>
            <a:endParaRPr lang="en-US" b="1" dirty="0">
              <a:latin typeface="Barlow Light"/>
              <a:ea typeface="Barlow Light"/>
              <a:cs typeface="Barlow Light"/>
              <a:sym typeface="Barlow Light"/>
            </a:endParaRPr>
          </a:p>
        </p:txBody>
      </p:sp>
      <p:cxnSp>
        <p:nvCxnSpPr>
          <p:cNvPr id="3" name="直接箭头连接符 2">
            <a:extLst>
              <a:ext uri="{FF2B5EF4-FFF2-40B4-BE49-F238E27FC236}">
                <a16:creationId xmlns:a16="http://schemas.microsoft.com/office/drawing/2014/main" id="{BF1DF20F-F413-4133-8F2E-02526CB86B8D}"/>
              </a:ext>
            </a:extLst>
          </p:cNvPr>
          <p:cNvCxnSpPr/>
          <p:nvPr/>
        </p:nvCxnSpPr>
        <p:spPr>
          <a:xfrm>
            <a:off x="1645443" y="2907640"/>
            <a:ext cx="35799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
          <p:cNvSpPr txBox="1">
            <a:spLocks noGrp="1"/>
          </p:cNvSpPr>
          <p:nvPr>
            <p:ph type="ctrTitle"/>
          </p:nvPr>
        </p:nvSpPr>
        <p:spPr>
          <a:xfrm>
            <a:off x="1085850" y="2031025"/>
            <a:ext cx="4676700" cy="901385"/>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 dirty="0"/>
              <a:t>Data Exploration</a:t>
            </a:r>
            <a:endParaRPr dirty="0"/>
          </a:p>
        </p:txBody>
      </p:sp>
      <p:sp>
        <p:nvSpPr>
          <p:cNvPr id="412" name="Google Shape;412;p4"/>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a:solidFill>
                  <a:schemeClr val="lt1"/>
                </a:solidFill>
                <a:latin typeface="Barlow"/>
                <a:ea typeface="Barlow"/>
                <a:cs typeface="Barlow"/>
                <a:sym typeface="Barlow"/>
              </a:rPr>
              <a:t>2</a:t>
            </a:r>
            <a:endParaRPr sz="3600" b="1" i="0" u="none" strike="noStrike" cap="none">
              <a:solidFill>
                <a:schemeClr val="lt1"/>
              </a:solidFill>
              <a:latin typeface="Barlow"/>
              <a:ea typeface="Barlow"/>
              <a:cs typeface="Barlow"/>
              <a:sym typeface="Barlow"/>
            </a:endParaRPr>
          </a:p>
        </p:txBody>
      </p:sp>
      <p:grpSp>
        <p:nvGrpSpPr>
          <p:cNvPr id="413" name="Google Shape;413;p4"/>
          <p:cNvGrpSpPr/>
          <p:nvPr/>
        </p:nvGrpSpPr>
        <p:grpSpPr>
          <a:xfrm>
            <a:off x="4954076" y="696402"/>
            <a:ext cx="3356124" cy="3829046"/>
            <a:chOff x="2602525" y="317054"/>
            <a:chExt cx="4174283" cy="4762495"/>
          </a:xfrm>
        </p:grpSpPr>
        <p:sp>
          <p:nvSpPr>
            <p:cNvPr id="414" name="Google Shape;414;p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5" name="Google Shape;415;p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6" name="Google Shape;416;p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7" name="Google Shape;417;p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8" name="Google Shape;418;p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9" name="Google Shape;419;p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0" name="Google Shape;420;p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1" name="Google Shape;421;p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2" name="Google Shape;422;p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3" name="Google Shape;423;p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4" name="Google Shape;424;p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5" name="Google Shape;425;p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6" name="Google Shape;426;p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7" name="Google Shape;427;p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8" name="Google Shape;428;p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9" name="Google Shape;429;p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0" name="Google Shape;430;p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1" name="Google Shape;431;p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2" name="Google Shape;432;p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3" name="Google Shape;433;p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4" name="Google Shape;434;p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5" name="Google Shape;435;p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6" name="Google Shape;436;p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7" name="Google Shape;437;p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8" name="Google Shape;438;p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9" name="Google Shape;439;p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0" name="Google Shape;440;p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1" name="Google Shape;441;p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2" name="Google Shape;442;p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3" name="Google Shape;443;p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4" name="Google Shape;444;p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5" name="Google Shape;445;p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6" name="Google Shape;446;p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7" name="Google Shape;447;p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8" name="Google Shape;448;p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9" name="Google Shape;449;p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0" name="Google Shape;450;p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1" name="Google Shape;451;p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2" name="Google Shape;452;p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3" name="Google Shape;453;p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4" name="Google Shape;454;p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 name="Google Shape;455;p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 name="Google Shape;456;p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7" name="Google Shape;457;p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 name="Google Shape;458;p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 name="Google Shape;459;p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 name="Google Shape;460;p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 name="Google Shape;461;p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 name="Google Shape;462;p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 name="Google Shape;463;p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4" name="Google Shape;464;p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5" name="Google Shape;465;p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6" name="Google Shape;466;p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7" name="Google Shape;467;p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8" name="Google Shape;468;p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9" name="Google Shape;469;p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0" name="Google Shape;470;p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71" name="Google Shape;471;p4"/>
            <p:cNvGrpSpPr/>
            <p:nvPr/>
          </p:nvGrpSpPr>
          <p:grpSpPr>
            <a:xfrm>
              <a:off x="2941619" y="3895613"/>
              <a:ext cx="483621" cy="510995"/>
              <a:chOff x="4345944" y="4626313"/>
              <a:chExt cx="483621" cy="510995"/>
            </a:xfrm>
          </p:grpSpPr>
          <p:grpSp>
            <p:nvGrpSpPr>
              <p:cNvPr id="472" name="Google Shape;472;p4"/>
              <p:cNvGrpSpPr/>
              <p:nvPr/>
            </p:nvGrpSpPr>
            <p:grpSpPr>
              <a:xfrm>
                <a:off x="4345944" y="4852987"/>
                <a:ext cx="474200" cy="284321"/>
                <a:chOff x="4345944" y="4852987"/>
                <a:chExt cx="474200" cy="284321"/>
              </a:xfrm>
            </p:grpSpPr>
            <p:sp>
              <p:nvSpPr>
                <p:cNvPr id="473" name="Google Shape;473;p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4" name="Google Shape;474;p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5" name="Google Shape;475;p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76" name="Google Shape;476;p4"/>
                <p:cNvGrpSpPr/>
                <p:nvPr/>
              </p:nvGrpSpPr>
              <p:grpSpPr>
                <a:xfrm>
                  <a:off x="4457040" y="4985575"/>
                  <a:ext cx="133724" cy="77247"/>
                  <a:chOff x="4457040" y="4985575"/>
                  <a:chExt cx="133724" cy="77247"/>
                </a:xfrm>
              </p:grpSpPr>
              <p:sp>
                <p:nvSpPr>
                  <p:cNvPr id="477" name="Google Shape;477;p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 name="Google Shape;478;p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79" name="Google Shape;479;p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 name="Google Shape;480;p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 name="Google Shape;481;p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2" name="Google Shape;482;p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3" name="Google Shape;483;p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 name="Google Shape;484;p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 name="Google Shape;485;p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 name="Google Shape;486;p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7" name="Google Shape;487;p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8" name="Google Shape;488;p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9" name="Google Shape;489;p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0" name="Google Shape;490;p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1" name="Google Shape;491;p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2" name="Google Shape;492;p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 name="Google Shape;493;p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 name="Google Shape;494;p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 name="Google Shape;495;p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 name="Google Shape;496;p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7" name="Google Shape;497;p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8" name="Google Shape;498;p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9" name="Google Shape;499;p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0" name="Google Shape;500;p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 name="Google Shape;501;p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2" name="Google Shape;502;p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3" name="Google Shape;503;p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4" name="Google Shape;504;p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5" name="Google Shape;505;p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6" name="Google Shape;506;p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7" name="Google Shape;507;p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8" name="Google Shape;508;p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9" name="Google Shape;509;p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0" name="Google Shape;510;p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1" name="Google Shape;511;p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2" name="Google Shape;512;p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3" name="Google Shape;513;p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 name="Google Shape;514;p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 name="Google Shape;515;p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6" name="Google Shape;516;p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7" name="Google Shape;517;p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8" name="Google Shape;518;p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9" name="Google Shape;519;p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0" name="Google Shape;520;p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1" name="Google Shape;521;p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 name="Google Shape;522;p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3" name="Google Shape;523;p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4" name="Google Shape;524;p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5" name="Google Shape;525;p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 name="Google Shape;526;p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7" name="Google Shape;527;p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8" name="Google Shape;528;p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9" name="Google Shape;529;p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0" name="Google Shape;530;p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1" name="Google Shape;531;p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2" name="Google Shape;532;p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3" name="Google Shape;533;p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4" name="Google Shape;534;p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5" name="Google Shape;535;p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6" name="Google Shape;536;p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7" name="Google Shape;537;p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8" name="Google Shape;538;p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9" name="Google Shape;539;p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0" name="Google Shape;540;p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1" name="Google Shape;541;p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2" name="Google Shape;542;p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43" name="Google Shape;543;p4"/>
              <p:cNvGrpSpPr/>
              <p:nvPr/>
            </p:nvGrpSpPr>
            <p:grpSpPr>
              <a:xfrm>
                <a:off x="4543079" y="4626313"/>
                <a:ext cx="286486" cy="386884"/>
                <a:chOff x="4543079" y="4626313"/>
                <a:chExt cx="286486" cy="386884"/>
              </a:xfrm>
            </p:grpSpPr>
            <p:grpSp>
              <p:nvGrpSpPr>
                <p:cNvPr id="544" name="Google Shape;544;p4"/>
                <p:cNvGrpSpPr/>
                <p:nvPr/>
              </p:nvGrpSpPr>
              <p:grpSpPr>
                <a:xfrm>
                  <a:off x="4543079" y="4626313"/>
                  <a:ext cx="286486" cy="386884"/>
                  <a:chOff x="4543079" y="4626313"/>
                  <a:chExt cx="286486" cy="386884"/>
                </a:xfrm>
              </p:grpSpPr>
              <p:sp>
                <p:nvSpPr>
                  <p:cNvPr id="545" name="Google Shape;545;p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6" name="Google Shape;546;p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7" name="Google Shape;547;p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8" name="Google Shape;548;p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9" name="Google Shape;549;p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50" name="Google Shape;550;p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1" name="Google Shape;551;p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2" name="Google Shape;552;p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553" name="Google Shape;553;p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4" name="Google Shape;554;p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5" name="Google Shape;555;p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6" name="Google Shape;556;p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7" name="Google Shape;557;p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8" name="Google Shape;558;p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g6c2da458b7_1_964"/>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5</a:t>
            </a:fld>
            <a:endParaRPr/>
          </a:p>
        </p:txBody>
      </p:sp>
      <p:grpSp>
        <p:nvGrpSpPr>
          <p:cNvPr id="565" name="Google Shape;565;g6c2da458b7_1_964"/>
          <p:cNvGrpSpPr/>
          <p:nvPr/>
        </p:nvGrpSpPr>
        <p:grpSpPr>
          <a:xfrm>
            <a:off x="6820088" y="264745"/>
            <a:ext cx="2145524" cy="2352959"/>
            <a:chOff x="2012475" y="393272"/>
            <a:chExt cx="4440240" cy="4609126"/>
          </a:xfrm>
        </p:grpSpPr>
        <p:sp>
          <p:nvSpPr>
            <p:cNvPr id="566" name="Google Shape;566;g6c2da458b7_1_964"/>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7" name="Google Shape;567;g6c2da458b7_1_964"/>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8" name="Google Shape;568;g6c2da458b7_1_964"/>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 name="Google Shape;569;g6c2da458b7_1_964"/>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0" name="Google Shape;570;g6c2da458b7_1_964"/>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1" name="Google Shape;571;g6c2da458b7_1_964"/>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 name="Google Shape;572;g6c2da458b7_1_964"/>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3" name="Google Shape;573;g6c2da458b7_1_964"/>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4" name="Google Shape;574;g6c2da458b7_1_964"/>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 name="Google Shape;575;g6c2da458b7_1_964"/>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6" name="Google Shape;576;g6c2da458b7_1_964"/>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7" name="Google Shape;577;g6c2da458b7_1_964"/>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8" name="Google Shape;578;g6c2da458b7_1_964"/>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9" name="Google Shape;579;g6c2da458b7_1_964"/>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0" name="Google Shape;580;g6c2da458b7_1_964"/>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1" name="Google Shape;581;g6c2da458b7_1_964"/>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2" name="Google Shape;582;g6c2da458b7_1_964"/>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3" name="Google Shape;583;g6c2da458b7_1_964"/>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4" name="Google Shape;584;g6c2da458b7_1_964"/>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5" name="Google Shape;585;g6c2da458b7_1_964"/>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6" name="Google Shape;586;g6c2da458b7_1_964"/>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7" name="Google Shape;587;g6c2da458b7_1_964"/>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8" name="Google Shape;588;g6c2da458b7_1_964"/>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 name="Google Shape;589;g6c2da458b7_1_964"/>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 name="Google Shape;590;g6c2da458b7_1_964"/>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1" name="Google Shape;591;g6c2da458b7_1_964"/>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2" name="Google Shape;592;g6c2da458b7_1_964"/>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3" name="Google Shape;593;g6c2da458b7_1_964"/>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4" name="Google Shape;594;g6c2da458b7_1_964"/>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 name="Google Shape;595;g6c2da458b7_1_964"/>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 name="Google Shape;596;g6c2da458b7_1_964"/>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7" name="Google Shape;597;g6c2da458b7_1_964"/>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8" name="Google Shape;598;g6c2da458b7_1_964"/>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9" name="Google Shape;599;g6c2da458b7_1_964"/>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 name="Google Shape;600;g6c2da458b7_1_964"/>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 name="Google Shape;601;g6c2da458b7_1_964"/>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2" name="Google Shape;602;g6c2da458b7_1_964"/>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 name="Google Shape;603;g6c2da458b7_1_964"/>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 name="Google Shape;604;g6c2da458b7_1_964"/>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 name="Google Shape;605;g6c2da458b7_1_964"/>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 name="Google Shape;606;g6c2da458b7_1_964"/>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 name="Google Shape;607;g6c2da458b7_1_964"/>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 name="Google Shape;608;g6c2da458b7_1_964"/>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9" name="Google Shape;609;g6c2da458b7_1_964"/>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0" name="Google Shape;610;g6c2da458b7_1_964"/>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 name="Google Shape;611;g6c2da458b7_1_964"/>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 name="Google Shape;612;g6c2da458b7_1_964"/>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3" name="Google Shape;613;g6c2da458b7_1_964"/>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4" name="Google Shape;614;g6c2da458b7_1_964"/>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5" name="Google Shape;615;g6c2da458b7_1_964"/>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 name="Google Shape;616;g6c2da458b7_1_964"/>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 name="Google Shape;617;g6c2da458b7_1_964"/>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 name="Google Shape;618;g6c2da458b7_1_964"/>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 name="Google Shape;619;g6c2da458b7_1_964"/>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 name="Google Shape;620;g6c2da458b7_1_964"/>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 name="Google Shape;621;g6c2da458b7_1_964"/>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 name="Google Shape;622;g6c2da458b7_1_964"/>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 name="Google Shape;623;g6c2da458b7_1_964"/>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 name="Google Shape;624;g6c2da458b7_1_964"/>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 name="Google Shape;625;g6c2da458b7_1_964"/>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 name="Google Shape;626;g6c2da458b7_1_964"/>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 name="Google Shape;627;g6c2da458b7_1_964"/>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8" name="Google Shape;628;g6c2da458b7_1_964"/>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9" name="Google Shape;629;g6c2da458b7_1_964"/>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0" name="Google Shape;630;g6c2da458b7_1_964"/>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1" name="Google Shape;631;g6c2da458b7_1_964"/>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2" name="Google Shape;632;g6c2da458b7_1_964"/>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3" name="Google Shape;633;g6c2da458b7_1_964"/>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4" name="Google Shape;634;g6c2da458b7_1_964"/>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 name="Google Shape;635;g6c2da458b7_1_964"/>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 name="Google Shape;636;g6c2da458b7_1_964"/>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7" name="Google Shape;637;g6c2da458b7_1_964"/>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8" name="Google Shape;638;g6c2da458b7_1_964"/>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9" name="Google Shape;639;g6c2da458b7_1_964"/>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0" name="Google Shape;640;g6c2da458b7_1_964"/>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1" name="Google Shape;641;g6c2da458b7_1_964"/>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2" name="Google Shape;642;g6c2da458b7_1_964"/>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3" name="Google Shape;643;g6c2da458b7_1_964"/>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4" name="Google Shape;644;g6c2da458b7_1_964"/>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5" name="Google Shape;645;g6c2da458b7_1_964"/>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6" name="Google Shape;646;g6c2da458b7_1_964"/>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7" name="Google Shape;647;g6c2da458b7_1_964"/>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8" name="Google Shape;648;g6c2da458b7_1_964"/>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9" name="Google Shape;649;g6c2da458b7_1_964"/>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0" name="Google Shape;650;g6c2da458b7_1_964"/>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1" name="Google Shape;651;g6c2da458b7_1_964"/>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2" name="Google Shape;652;g6c2da458b7_1_964"/>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3" name="Google Shape;653;g6c2da458b7_1_964"/>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4" name="Google Shape;654;g6c2da458b7_1_964"/>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5" name="Google Shape;655;g6c2da458b7_1_964"/>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6" name="Google Shape;656;g6c2da458b7_1_964"/>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7" name="Google Shape;657;g6c2da458b7_1_964"/>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8" name="Google Shape;658;g6c2da458b7_1_964"/>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59" name="Google Shape;659;g6c2da458b7_1_964"/>
          <p:cNvSpPr txBox="1">
            <a:spLocks noGrp="1"/>
          </p:cNvSpPr>
          <p:nvPr>
            <p:ph type="body" idx="4294967295"/>
          </p:nvPr>
        </p:nvSpPr>
        <p:spPr>
          <a:xfrm>
            <a:off x="0" y="1367950"/>
            <a:ext cx="7006500" cy="3220800"/>
          </a:xfrm>
          <a:prstGeom prst="rect">
            <a:avLst/>
          </a:prstGeom>
          <a:noFill/>
          <a:ln>
            <a:noFill/>
          </a:ln>
        </p:spPr>
        <p:txBody>
          <a:bodyPr spcFirstLastPara="1" wrap="square" lIns="0" tIns="0" rIns="0" bIns="0" anchor="t" anchorCtr="0">
            <a:noAutofit/>
          </a:bodyPr>
          <a:lstStyle/>
          <a:p>
            <a:pPr marL="914400" lvl="0" indent="-381000" algn="l" rtl="0">
              <a:lnSpc>
                <a:spcPct val="110000"/>
              </a:lnSpc>
              <a:spcBef>
                <a:spcPts val="600"/>
              </a:spcBef>
              <a:spcAft>
                <a:spcPts val="0"/>
              </a:spcAft>
              <a:buClr>
                <a:srgbClr val="666666"/>
              </a:buClr>
              <a:buSzPts val="2400"/>
              <a:buFont typeface="Barlow"/>
              <a:buChar char="▸"/>
            </a:pPr>
            <a:r>
              <a:rPr lang="en" sz="2400">
                <a:solidFill>
                  <a:srgbClr val="666666"/>
                </a:solidFill>
                <a:latin typeface="Barlow"/>
                <a:ea typeface="Barlow"/>
                <a:cs typeface="Barlow"/>
                <a:sym typeface="Barlow"/>
              </a:rPr>
              <a:t>Data Exploration:</a:t>
            </a:r>
            <a:endParaRPr sz="2400">
              <a:solidFill>
                <a:srgbClr val="666666"/>
              </a:solidFill>
              <a:latin typeface="Barlow"/>
              <a:ea typeface="Barlow"/>
              <a:cs typeface="Barlow"/>
              <a:sym typeface="Barlow"/>
            </a:endParaRPr>
          </a:p>
          <a:p>
            <a:pPr marL="1371600" lvl="1" indent="-381000" algn="l" rtl="0">
              <a:lnSpc>
                <a:spcPct val="110000"/>
              </a:lnSpc>
              <a:spcBef>
                <a:spcPts val="0"/>
              </a:spcBef>
              <a:spcAft>
                <a:spcPts val="0"/>
              </a:spcAft>
              <a:buClr>
                <a:srgbClr val="666666"/>
              </a:buClr>
              <a:buSzPts val="2400"/>
              <a:buFont typeface="Barlow"/>
              <a:buChar char="▹"/>
            </a:pPr>
            <a:r>
              <a:rPr lang="en" sz="2400">
                <a:solidFill>
                  <a:srgbClr val="666666"/>
                </a:solidFill>
                <a:latin typeface="Barlow"/>
                <a:ea typeface="Barlow"/>
                <a:cs typeface="Barlow"/>
                <a:sym typeface="Barlow"/>
              </a:rPr>
              <a:t>18 variables </a:t>
            </a:r>
            <a:r>
              <a:rPr lang="en" sz="1400">
                <a:solidFill>
                  <a:srgbClr val="666666"/>
                </a:solidFill>
                <a:latin typeface="Barlow"/>
                <a:ea typeface="Barlow"/>
                <a:cs typeface="Barlow"/>
                <a:sym typeface="Barlow"/>
              </a:rPr>
              <a:t>(Balance, Credit Limit, Purchase, Cash Advance,  Installments, %Full Payments, Frequencies, etc)</a:t>
            </a:r>
            <a:endParaRPr sz="1400">
              <a:solidFill>
                <a:srgbClr val="666666"/>
              </a:solidFill>
              <a:latin typeface="Barlow"/>
              <a:ea typeface="Barlow"/>
              <a:cs typeface="Barlow"/>
              <a:sym typeface="Barlow"/>
            </a:endParaRPr>
          </a:p>
          <a:p>
            <a:pPr marL="1371600" lvl="1" indent="-381000" algn="l" rtl="0">
              <a:lnSpc>
                <a:spcPct val="110000"/>
              </a:lnSpc>
              <a:spcBef>
                <a:spcPts val="0"/>
              </a:spcBef>
              <a:spcAft>
                <a:spcPts val="0"/>
              </a:spcAft>
              <a:buClr>
                <a:srgbClr val="666666"/>
              </a:buClr>
              <a:buSzPts val="2400"/>
              <a:buFont typeface="Barlow"/>
              <a:buChar char="▹"/>
            </a:pPr>
            <a:r>
              <a:rPr lang="en" sz="2400">
                <a:solidFill>
                  <a:srgbClr val="666666"/>
                </a:solidFill>
                <a:latin typeface="Barlow"/>
                <a:ea typeface="Barlow"/>
                <a:cs typeface="Barlow"/>
                <a:sym typeface="Barlow"/>
              </a:rPr>
              <a:t>8950 observations</a:t>
            </a:r>
            <a:endParaRPr sz="2400">
              <a:solidFill>
                <a:srgbClr val="666666"/>
              </a:solidFill>
              <a:latin typeface="Barlow"/>
              <a:ea typeface="Barlow"/>
              <a:cs typeface="Barlow"/>
              <a:sym typeface="Barlow"/>
            </a:endParaRPr>
          </a:p>
          <a:p>
            <a:pPr marL="914400" lvl="0" indent="-381000" algn="l" rtl="0">
              <a:spcBef>
                <a:spcPts val="0"/>
              </a:spcBef>
              <a:spcAft>
                <a:spcPts val="0"/>
              </a:spcAft>
              <a:buClr>
                <a:srgbClr val="666666"/>
              </a:buClr>
              <a:buSzPts val="2400"/>
              <a:buFont typeface="Barlow"/>
              <a:buChar char="▸"/>
            </a:pPr>
            <a:r>
              <a:rPr lang="en" sz="2400">
                <a:solidFill>
                  <a:srgbClr val="666666"/>
                </a:solidFill>
                <a:latin typeface="Barlow"/>
                <a:ea typeface="Barlow"/>
                <a:cs typeface="Barlow"/>
                <a:sym typeface="Barlow"/>
              </a:rPr>
              <a:t>Data Cleaning:</a:t>
            </a:r>
            <a:endParaRPr sz="2400">
              <a:solidFill>
                <a:srgbClr val="666666"/>
              </a:solidFill>
              <a:latin typeface="Barlow"/>
              <a:ea typeface="Barlow"/>
              <a:cs typeface="Barlow"/>
              <a:sym typeface="Barlow"/>
            </a:endParaRPr>
          </a:p>
          <a:p>
            <a:pPr marL="1371600" lvl="1" indent="-381000" algn="l" rtl="0">
              <a:spcBef>
                <a:spcPts val="0"/>
              </a:spcBef>
              <a:spcAft>
                <a:spcPts val="0"/>
              </a:spcAft>
              <a:buClr>
                <a:srgbClr val="666666"/>
              </a:buClr>
              <a:buSzPts val="2400"/>
              <a:buFont typeface="Barlow"/>
              <a:buChar char="▹"/>
            </a:pPr>
            <a:r>
              <a:rPr lang="en" sz="2400">
                <a:solidFill>
                  <a:srgbClr val="666666"/>
                </a:solidFill>
                <a:latin typeface="Barlow"/>
                <a:ea typeface="Barlow"/>
                <a:cs typeface="Barlow"/>
                <a:sym typeface="Barlow"/>
              </a:rPr>
              <a:t>Remove </a:t>
            </a:r>
            <a:r>
              <a:rPr lang="en" sz="2400" i="1">
                <a:solidFill>
                  <a:srgbClr val="666666"/>
                </a:solidFill>
                <a:latin typeface="Barlow"/>
                <a:ea typeface="Barlow"/>
                <a:cs typeface="Barlow"/>
                <a:sym typeface="Barlow"/>
              </a:rPr>
              <a:t>Customer ID</a:t>
            </a:r>
            <a:endParaRPr sz="2400" i="1">
              <a:solidFill>
                <a:srgbClr val="666666"/>
              </a:solidFill>
              <a:latin typeface="Barlow"/>
              <a:ea typeface="Barlow"/>
              <a:cs typeface="Barlow"/>
              <a:sym typeface="Barlow"/>
            </a:endParaRPr>
          </a:p>
          <a:p>
            <a:pPr marL="1371600" lvl="1" indent="-381000" algn="l" rtl="0">
              <a:spcBef>
                <a:spcPts val="0"/>
              </a:spcBef>
              <a:spcAft>
                <a:spcPts val="0"/>
              </a:spcAft>
              <a:buClr>
                <a:srgbClr val="666666"/>
              </a:buClr>
              <a:buSzPts val="2400"/>
              <a:buFont typeface="Barlow"/>
              <a:buChar char="▹"/>
            </a:pPr>
            <a:r>
              <a:rPr lang="en" sz="2400">
                <a:solidFill>
                  <a:srgbClr val="666666"/>
                </a:solidFill>
                <a:latin typeface="Barlow"/>
                <a:ea typeface="Barlow"/>
                <a:cs typeface="Barlow"/>
                <a:sym typeface="Barlow"/>
              </a:rPr>
              <a:t>Replace </a:t>
            </a:r>
            <a:r>
              <a:rPr lang="en" sz="2400" i="1">
                <a:solidFill>
                  <a:srgbClr val="666666"/>
                </a:solidFill>
                <a:latin typeface="Barlow"/>
                <a:ea typeface="Barlow"/>
                <a:cs typeface="Barlow"/>
                <a:sym typeface="Barlow"/>
              </a:rPr>
              <a:t>Minimum Payment </a:t>
            </a:r>
            <a:r>
              <a:rPr lang="en" sz="2400">
                <a:solidFill>
                  <a:srgbClr val="666666"/>
                </a:solidFill>
                <a:latin typeface="Barlow"/>
                <a:ea typeface="Barlow"/>
                <a:cs typeface="Barlow"/>
                <a:sym typeface="Barlow"/>
              </a:rPr>
              <a:t>NAs with mean</a:t>
            </a:r>
            <a:endParaRPr sz="2400">
              <a:solidFill>
                <a:srgbClr val="666666"/>
              </a:solidFill>
              <a:latin typeface="Barlow"/>
              <a:ea typeface="Barlow"/>
              <a:cs typeface="Barlow"/>
              <a:sym typeface="Barlow"/>
            </a:endParaRPr>
          </a:p>
          <a:p>
            <a:pPr marL="0" lvl="0" indent="0" algn="l" rtl="0">
              <a:lnSpc>
                <a:spcPct val="110000"/>
              </a:lnSpc>
              <a:spcBef>
                <a:spcPts val="600"/>
              </a:spcBef>
              <a:spcAft>
                <a:spcPts val="0"/>
              </a:spcAft>
              <a:buNone/>
            </a:pPr>
            <a:endParaRPr sz="2400">
              <a:solidFill>
                <a:srgbClr val="666666"/>
              </a:solidFill>
              <a:latin typeface="Barlow"/>
              <a:ea typeface="Barlow"/>
              <a:cs typeface="Barlow"/>
              <a:sym typeface="Barlow"/>
            </a:endParaRPr>
          </a:p>
        </p:txBody>
      </p:sp>
      <p:sp>
        <p:nvSpPr>
          <p:cNvPr id="99" name="Google Shape;194;g6c2da458b7_1_650">
            <a:extLst>
              <a:ext uri="{FF2B5EF4-FFF2-40B4-BE49-F238E27FC236}">
                <a16:creationId xmlns:a16="http://schemas.microsoft.com/office/drawing/2014/main" id="{72C198D8-3952-4DEA-A20C-CC5746F387C3}"/>
              </a:ext>
            </a:extLst>
          </p:cNvPr>
          <p:cNvSpPr txBox="1">
            <a:spLocks/>
          </p:cNvSpPr>
          <p:nvPr/>
        </p:nvSpPr>
        <p:spPr>
          <a:xfrm>
            <a:off x="457200" y="588128"/>
            <a:ext cx="5640900" cy="5090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00000"/>
              </a:lnSpc>
            </a:pPr>
            <a:r>
              <a:rPr lang="en-US" sz="3600" dirty="0"/>
              <a:t>Data Exploration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5" name="Google Shape;665;g6c2da458b7_0_2218"/>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6</a:t>
            </a:fld>
            <a:endParaRPr/>
          </a:p>
        </p:txBody>
      </p:sp>
      <p:grpSp>
        <p:nvGrpSpPr>
          <p:cNvPr id="666" name="Google Shape;666;g6c2da458b7_0_2218"/>
          <p:cNvGrpSpPr/>
          <p:nvPr/>
        </p:nvGrpSpPr>
        <p:grpSpPr>
          <a:xfrm>
            <a:off x="6820106" y="-14861"/>
            <a:ext cx="2145524" cy="2417486"/>
            <a:chOff x="2012475" y="393272"/>
            <a:chExt cx="4440240" cy="4609126"/>
          </a:xfrm>
        </p:grpSpPr>
        <p:sp>
          <p:nvSpPr>
            <p:cNvPr id="667" name="Google Shape;667;g6c2da458b7_0_2218"/>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 name="Google Shape;668;g6c2da458b7_0_2218"/>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9" name="Google Shape;669;g6c2da458b7_0_2218"/>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0" name="Google Shape;670;g6c2da458b7_0_2218"/>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1" name="Google Shape;671;g6c2da458b7_0_2218"/>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2" name="Google Shape;672;g6c2da458b7_0_2218"/>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3" name="Google Shape;673;g6c2da458b7_0_2218"/>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4" name="Google Shape;674;g6c2da458b7_0_2218"/>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5" name="Google Shape;675;g6c2da458b7_0_2218"/>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6" name="Google Shape;676;g6c2da458b7_0_2218"/>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7" name="Google Shape;677;g6c2da458b7_0_2218"/>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8" name="Google Shape;678;g6c2da458b7_0_2218"/>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 name="Google Shape;679;g6c2da458b7_0_2218"/>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 name="Google Shape;680;g6c2da458b7_0_2218"/>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1" name="Google Shape;681;g6c2da458b7_0_2218"/>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 name="Google Shape;682;g6c2da458b7_0_2218"/>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 name="Google Shape;683;g6c2da458b7_0_2218"/>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 name="Google Shape;684;g6c2da458b7_0_2218"/>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 name="Google Shape;685;g6c2da458b7_0_2218"/>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6" name="Google Shape;686;g6c2da458b7_0_2218"/>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 name="Google Shape;687;g6c2da458b7_0_2218"/>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8" name="Google Shape;688;g6c2da458b7_0_2218"/>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9" name="Google Shape;689;g6c2da458b7_0_2218"/>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 name="Google Shape;690;g6c2da458b7_0_2218"/>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 name="Google Shape;691;g6c2da458b7_0_2218"/>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2" name="Google Shape;692;g6c2da458b7_0_2218"/>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3" name="Google Shape;693;g6c2da458b7_0_2218"/>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4" name="Google Shape;694;g6c2da458b7_0_2218"/>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5" name="Google Shape;695;g6c2da458b7_0_2218"/>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6" name="Google Shape;696;g6c2da458b7_0_2218"/>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7" name="Google Shape;697;g6c2da458b7_0_2218"/>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8" name="Google Shape;698;g6c2da458b7_0_2218"/>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9" name="Google Shape;699;g6c2da458b7_0_2218"/>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0" name="Google Shape;700;g6c2da458b7_0_2218"/>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1" name="Google Shape;701;g6c2da458b7_0_2218"/>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2" name="Google Shape;702;g6c2da458b7_0_2218"/>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3" name="Google Shape;703;g6c2da458b7_0_2218"/>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4" name="Google Shape;704;g6c2da458b7_0_2218"/>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5" name="Google Shape;705;g6c2da458b7_0_2218"/>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6" name="Google Shape;706;g6c2da458b7_0_2218"/>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7" name="Google Shape;707;g6c2da458b7_0_2218"/>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8" name="Google Shape;708;g6c2da458b7_0_2218"/>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9" name="Google Shape;709;g6c2da458b7_0_2218"/>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0" name="Google Shape;710;g6c2da458b7_0_2218"/>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1" name="Google Shape;711;g6c2da458b7_0_2218"/>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2" name="Google Shape;712;g6c2da458b7_0_2218"/>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3" name="Google Shape;713;g6c2da458b7_0_2218"/>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4" name="Google Shape;714;g6c2da458b7_0_2218"/>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5" name="Google Shape;715;g6c2da458b7_0_2218"/>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6" name="Google Shape;716;g6c2da458b7_0_2218"/>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7" name="Google Shape;717;g6c2da458b7_0_2218"/>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8" name="Google Shape;718;g6c2da458b7_0_2218"/>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9" name="Google Shape;719;g6c2da458b7_0_2218"/>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 name="Google Shape;720;g6c2da458b7_0_2218"/>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1" name="Google Shape;721;g6c2da458b7_0_2218"/>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2" name="Google Shape;722;g6c2da458b7_0_2218"/>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3" name="Google Shape;723;g6c2da458b7_0_2218"/>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4" name="Google Shape;724;g6c2da458b7_0_2218"/>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5" name="Google Shape;725;g6c2da458b7_0_2218"/>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6" name="Google Shape;726;g6c2da458b7_0_2218"/>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7" name="Google Shape;727;g6c2da458b7_0_2218"/>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8" name="Google Shape;728;g6c2da458b7_0_2218"/>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9" name="Google Shape;729;g6c2da458b7_0_2218"/>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0" name="Google Shape;730;g6c2da458b7_0_2218"/>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1" name="Google Shape;731;g6c2da458b7_0_2218"/>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2" name="Google Shape;732;g6c2da458b7_0_2218"/>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3" name="Google Shape;733;g6c2da458b7_0_2218"/>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4" name="Google Shape;734;g6c2da458b7_0_2218"/>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5" name="Google Shape;735;g6c2da458b7_0_2218"/>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6" name="Google Shape;736;g6c2da458b7_0_2218"/>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7" name="Google Shape;737;g6c2da458b7_0_2218"/>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8" name="Google Shape;738;g6c2da458b7_0_2218"/>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9" name="Google Shape;739;g6c2da458b7_0_2218"/>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0" name="Google Shape;740;g6c2da458b7_0_2218"/>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1" name="Google Shape;741;g6c2da458b7_0_2218"/>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2" name="Google Shape;742;g6c2da458b7_0_2218"/>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3" name="Google Shape;743;g6c2da458b7_0_2218"/>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4" name="Google Shape;744;g6c2da458b7_0_2218"/>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5" name="Google Shape;745;g6c2da458b7_0_2218"/>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6" name="Google Shape;746;g6c2da458b7_0_2218"/>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7" name="Google Shape;747;g6c2da458b7_0_2218"/>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8" name="Google Shape;748;g6c2da458b7_0_2218"/>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9" name="Google Shape;749;g6c2da458b7_0_2218"/>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0" name="Google Shape;750;g6c2da458b7_0_2218"/>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1" name="Google Shape;751;g6c2da458b7_0_2218"/>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2" name="Google Shape;752;g6c2da458b7_0_2218"/>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3" name="Google Shape;753;g6c2da458b7_0_2218"/>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4" name="Google Shape;754;g6c2da458b7_0_2218"/>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5" name="Google Shape;755;g6c2da458b7_0_2218"/>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6" name="Google Shape;756;g6c2da458b7_0_2218"/>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7" name="Google Shape;757;g6c2da458b7_0_2218"/>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8" name="Google Shape;758;g6c2da458b7_0_2218"/>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9" name="Google Shape;759;g6c2da458b7_0_2218"/>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60" name="Google Shape;760;g6c2da458b7_0_2218"/>
          <p:cNvSpPr txBox="1">
            <a:spLocks noGrp="1"/>
          </p:cNvSpPr>
          <p:nvPr>
            <p:ph type="body" idx="4294967295"/>
          </p:nvPr>
        </p:nvSpPr>
        <p:spPr>
          <a:xfrm>
            <a:off x="0" y="1356375"/>
            <a:ext cx="8173800" cy="3882300"/>
          </a:xfrm>
          <a:prstGeom prst="rect">
            <a:avLst/>
          </a:prstGeom>
          <a:noFill/>
          <a:ln>
            <a:noFill/>
          </a:ln>
        </p:spPr>
        <p:txBody>
          <a:bodyPr spcFirstLastPara="1" wrap="square" lIns="0" tIns="0" rIns="0" bIns="0" anchor="t" anchorCtr="0">
            <a:noAutofit/>
          </a:bodyPr>
          <a:lstStyle/>
          <a:p>
            <a:pPr marL="914400" lvl="0" indent="-381000" algn="l" rtl="0">
              <a:lnSpc>
                <a:spcPct val="110000"/>
              </a:lnSpc>
              <a:spcBef>
                <a:spcPts val="600"/>
              </a:spcBef>
              <a:spcAft>
                <a:spcPts val="0"/>
              </a:spcAft>
              <a:buClr>
                <a:srgbClr val="666666"/>
              </a:buClr>
              <a:buSzPts val="2400"/>
              <a:buFont typeface="Barlow"/>
              <a:buChar char="▸"/>
            </a:pPr>
            <a:r>
              <a:rPr lang="en" sz="2400">
                <a:solidFill>
                  <a:srgbClr val="666666"/>
                </a:solidFill>
                <a:latin typeface="Barlow"/>
                <a:ea typeface="Barlow"/>
                <a:cs typeface="Barlow"/>
                <a:sym typeface="Barlow"/>
              </a:rPr>
              <a:t>Fun Facts </a:t>
            </a:r>
            <a:endParaRPr sz="2400">
              <a:solidFill>
                <a:srgbClr val="666666"/>
              </a:solidFill>
              <a:latin typeface="Barlow"/>
              <a:ea typeface="Barlow"/>
              <a:cs typeface="Barlow"/>
              <a:sym typeface="Barlow"/>
            </a:endParaRPr>
          </a:p>
          <a:p>
            <a:pPr marL="1371600" lvl="1" indent="-342900" algn="l" rtl="0">
              <a:lnSpc>
                <a:spcPct val="100000"/>
              </a:lnSpc>
              <a:spcBef>
                <a:spcPts val="0"/>
              </a:spcBef>
              <a:spcAft>
                <a:spcPts val="0"/>
              </a:spcAft>
              <a:buClr>
                <a:srgbClr val="666666"/>
              </a:buClr>
              <a:buSzPts val="1800"/>
              <a:buFont typeface="Barlow"/>
              <a:buChar char="▹"/>
            </a:pPr>
            <a:r>
              <a:rPr lang="en" sz="1800">
                <a:solidFill>
                  <a:srgbClr val="666666"/>
                </a:solidFill>
                <a:latin typeface="Barlow"/>
                <a:ea typeface="Barlow"/>
                <a:cs typeface="Barlow"/>
                <a:sym typeface="Barlow"/>
              </a:rPr>
              <a:t>Purchasing frequency polarization</a:t>
            </a:r>
            <a:r>
              <a:rPr lang="en" sz="2400">
                <a:solidFill>
                  <a:srgbClr val="666666"/>
                </a:solidFill>
                <a:highlight>
                  <a:srgbClr val="FFFFFF"/>
                </a:highlight>
                <a:latin typeface="Barlow"/>
                <a:ea typeface="Barlow"/>
                <a:cs typeface="Barlow"/>
                <a:sym typeface="Barlow"/>
              </a:rPr>
              <a:t> </a:t>
            </a:r>
            <a:endParaRPr sz="2400">
              <a:solidFill>
                <a:srgbClr val="666666"/>
              </a:solidFill>
              <a:highlight>
                <a:srgbClr val="FFFFFF"/>
              </a:highlight>
              <a:latin typeface="Barlow"/>
              <a:ea typeface="Barlow"/>
              <a:cs typeface="Barlow"/>
              <a:sym typeface="Barlow"/>
            </a:endParaRPr>
          </a:p>
          <a:p>
            <a:pPr marL="0" lvl="0" indent="0" algn="l" rtl="0">
              <a:lnSpc>
                <a:spcPct val="100000"/>
              </a:lnSpc>
              <a:spcBef>
                <a:spcPts val="0"/>
              </a:spcBef>
              <a:spcAft>
                <a:spcPts val="0"/>
              </a:spcAft>
              <a:buNone/>
            </a:pPr>
            <a:endParaRPr sz="2400">
              <a:solidFill>
                <a:srgbClr val="666666"/>
              </a:solidFill>
              <a:highlight>
                <a:srgbClr val="FFFFFF"/>
              </a:highlight>
              <a:latin typeface="Barlow"/>
              <a:ea typeface="Barlow"/>
              <a:cs typeface="Barlow"/>
              <a:sym typeface="Barlow"/>
            </a:endParaRPr>
          </a:p>
          <a:p>
            <a:pPr marL="0" lvl="0" indent="0" algn="l" rtl="0">
              <a:lnSpc>
                <a:spcPct val="100000"/>
              </a:lnSpc>
              <a:spcBef>
                <a:spcPts val="0"/>
              </a:spcBef>
              <a:spcAft>
                <a:spcPts val="0"/>
              </a:spcAft>
              <a:buNone/>
            </a:pPr>
            <a:endParaRPr sz="2400">
              <a:solidFill>
                <a:srgbClr val="666666"/>
              </a:solidFill>
              <a:highlight>
                <a:srgbClr val="FFFFFF"/>
              </a:highlight>
              <a:latin typeface="Barlow"/>
              <a:ea typeface="Barlow"/>
              <a:cs typeface="Barlow"/>
              <a:sym typeface="Barlow"/>
            </a:endParaRPr>
          </a:p>
          <a:p>
            <a:pPr marL="0" lvl="0" indent="0" algn="l" rtl="0">
              <a:lnSpc>
                <a:spcPct val="100000"/>
              </a:lnSpc>
              <a:spcBef>
                <a:spcPts val="0"/>
              </a:spcBef>
              <a:spcAft>
                <a:spcPts val="0"/>
              </a:spcAft>
              <a:buNone/>
            </a:pPr>
            <a:endParaRPr sz="2400">
              <a:solidFill>
                <a:srgbClr val="666666"/>
              </a:solidFill>
              <a:highlight>
                <a:srgbClr val="FFFFFF"/>
              </a:highlight>
              <a:latin typeface="Barlow"/>
              <a:ea typeface="Barlow"/>
              <a:cs typeface="Barlow"/>
              <a:sym typeface="Barlow"/>
            </a:endParaRPr>
          </a:p>
          <a:p>
            <a:pPr marL="0" lvl="0" indent="0" algn="l" rtl="0">
              <a:lnSpc>
                <a:spcPct val="100000"/>
              </a:lnSpc>
              <a:spcBef>
                <a:spcPts val="0"/>
              </a:spcBef>
              <a:spcAft>
                <a:spcPts val="0"/>
              </a:spcAft>
              <a:buNone/>
            </a:pPr>
            <a:endParaRPr sz="2400">
              <a:solidFill>
                <a:srgbClr val="666666"/>
              </a:solidFill>
              <a:highlight>
                <a:srgbClr val="FFFFFF"/>
              </a:highlight>
              <a:latin typeface="Barlow"/>
              <a:ea typeface="Barlow"/>
              <a:cs typeface="Barlow"/>
              <a:sym typeface="Barlow"/>
            </a:endParaRPr>
          </a:p>
          <a:p>
            <a:pPr marL="0" lvl="0" indent="0" algn="l" rtl="0">
              <a:lnSpc>
                <a:spcPct val="100000"/>
              </a:lnSpc>
              <a:spcBef>
                <a:spcPts val="0"/>
              </a:spcBef>
              <a:spcAft>
                <a:spcPts val="0"/>
              </a:spcAft>
              <a:buNone/>
            </a:pPr>
            <a:endParaRPr sz="1000">
              <a:solidFill>
                <a:srgbClr val="666666"/>
              </a:solidFill>
              <a:highlight>
                <a:srgbClr val="FFFFFF"/>
              </a:highlight>
              <a:latin typeface="Barlow"/>
              <a:ea typeface="Barlow"/>
              <a:cs typeface="Barlow"/>
              <a:sym typeface="Barlow"/>
            </a:endParaRPr>
          </a:p>
          <a:p>
            <a:pPr marL="1371600" lvl="1" indent="-342900" algn="l" rtl="0">
              <a:lnSpc>
                <a:spcPct val="100000"/>
              </a:lnSpc>
              <a:spcBef>
                <a:spcPts val="0"/>
              </a:spcBef>
              <a:spcAft>
                <a:spcPts val="0"/>
              </a:spcAft>
              <a:buClr>
                <a:srgbClr val="666666"/>
              </a:buClr>
              <a:buSzPts val="1800"/>
              <a:buFont typeface="Barlow"/>
              <a:buChar char="▹"/>
            </a:pPr>
            <a:r>
              <a:rPr lang="en" sz="1800">
                <a:solidFill>
                  <a:srgbClr val="666666"/>
                </a:solidFill>
                <a:highlight>
                  <a:srgbClr val="FFFFFF"/>
                </a:highlight>
                <a:latin typeface="Barlow"/>
                <a:ea typeface="Barlow"/>
                <a:cs typeface="Barlow"/>
                <a:sym typeface="Barlow"/>
              </a:rPr>
              <a:t>Not big fans of using installment payment method</a:t>
            </a:r>
            <a:endParaRPr sz="1800">
              <a:solidFill>
                <a:srgbClr val="666666"/>
              </a:solidFill>
              <a:highlight>
                <a:srgbClr val="FFFFFF"/>
              </a:highlight>
              <a:latin typeface="Barlow"/>
              <a:ea typeface="Barlow"/>
              <a:cs typeface="Barlow"/>
              <a:sym typeface="Barlow"/>
            </a:endParaRPr>
          </a:p>
          <a:p>
            <a:pPr marL="1828800" lvl="2" indent="-304800" algn="l" rtl="0">
              <a:lnSpc>
                <a:spcPct val="100000"/>
              </a:lnSpc>
              <a:spcBef>
                <a:spcPts val="0"/>
              </a:spcBef>
              <a:spcAft>
                <a:spcPts val="0"/>
              </a:spcAft>
              <a:buClr>
                <a:srgbClr val="000000"/>
              </a:buClr>
              <a:buSzPts val="1200"/>
              <a:buFont typeface="Barlow"/>
              <a:buChar char="▹"/>
            </a:pPr>
            <a:r>
              <a:rPr lang="en" sz="1200">
                <a:solidFill>
                  <a:srgbClr val="000000"/>
                </a:solidFill>
                <a:latin typeface="Barlow"/>
                <a:ea typeface="Barlow"/>
                <a:cs typeface="Barlow"/>
                <a:sym typeface="Barlow"/>
              </a:rPr>
              <a:t>43.7% of cardholders are inactive (frequency = 0 ) on using installments payment methods</a:t>
            </a:r>
            <a:endParaRPr sz="2400">
              <a:solidFill>
                <a:srgbClr val="666666"/>
              </a:solidFill>
              <a:highlight>
                <a:srgbClr val="FFFFFF"/>
              </a:highlight>
              <a:latin typeface="Barlow"/>
              <a:ea typeface="Barlow"/>
              <a:cs typeface="Barlow"/>
              <a:sym typeface="Barlow"/>
            </a:endParaRPr>
          </a:p>
          <a:p>
            <a:pPr marL="1371600" lvl="1" indent="-342900" algn="l" rtl="0">
              <a:lnSpc>
                <a:spcPct val="100000"/>
              </a:lnSpc>
              <a:spcBef>
                <a:spcPts val="0"/>
              </a:spcBef>
              <a:spcAft>
                <a:spcPts val="0"/>
              </a:spcAft>
              <a:buClr>
                <a:srgbClr val="666666"/>
              </a:buClr>
              <a:buSzPts val="1800"/>
              <a:buFont typeface="Barlow"/>
              <a:buChar char="▹"/>
            </a:pPr>
            <a:r>
              <a:rPr lang="en" sz="1800">
                <a:solidFill>
                  <a:srgbClr val="666666"/>
                </a:solidFill>
                <a:highlight>
                  <a:srgbClr val="FFFFFF"/>
                </a:highlight>
                <a:latin typeface="Barlow"/>
                <a:ea typeface="Barlow"/>
                <a:cs typeface="Barlow"/>
                <a:sym typeface="Barlow"/>
              </a:rPr>
              <a:t>Majorly used in the daily life for not expensive items</a:t>
            </a:r>
            <a:r>
              <a:rPr lang="en" sz="2400">
                <a:solidFill>
                  <a:srgbClr val="666666"/>
                </a:solidFill>
                <a:highlight>
                  <a:srgbClr val="FFFFFF"/>
                </a:highlight>
                <a:latin typeface="Barlow"/>
                <a:ea typeface="Barlow"/>
                <a:cs typeface="Barlow"/>
                <a:sym typeface="Barlow"/>
              </a:rPr>
              <a:t>  </a:t>
            </a:r>
            <a:endParaRPr sz="1800">
              <a:solidFill>
                <a:srgbClr val="666666"/>
              </a:solidFill>
              <a:highlight>
                <a:srgbClr val="FFFFFF"/>
              </a:highlight>
              <a:latin typeface="Barlow"/>
              <a:ea typeface="Barlow"/>
              <a:cs typeface="Barlow"/>
              <a:sym typeface="Barlow"/>
            </a:endParaRPr>
          </a:p>
          <a:p>
            <a:pPr marL="1828800" lvl="2" indent="-304800" algn="just" rtl="0">
              <a:lnSpc>
                <a:spcPct val="125000"/>
              </a:lnSpc>
              <a:spcBef>
                <a:spcPts val="0"/>
              </a:spcBef>
              <a:spcAft>
                <a:spcPts val="0"/>
              </a:spcAft>
              <a:buClr>
                <a:srgbClr val="000000"/>
              </a:buClr>
              <a:buSzPts val="1200"/>
              <a:buFont typeface="Barlow"/>
              <a:buChar char="▹"/>
            </a:pPr>
            <a:r>
              <a:rPr lang="en" sz="1200">
                <a:solidFill>
                  <a:srgbClr val="000000"/>
                </a:solidFill>
                <a:highlight>
                  <a:srgbClr val="FFFFFF"/>
                </a:highlight>
                <a:latin typeface="Barlow"/>
                <a:ea typeface="Barlow"/>
                <a:cs typeface="Barlow"/>
                <a:sym typeface="Barlow"/>
              </a:rPr>
              <a:t>The mean of maximum purchase amount did in one-go is $592</a:t>
            </a:r>
            <a:endParaRPr sz="1200">
              <a:solidFill>
                <a:srgbClr val="000000"/>
              </a:solidFill>
              <a:highlight>
                <a:srgbClr val="FFFFFF"/>
              </a:highlight>
              <a:latin typeface="Barlow"/>
              <a:ea typeface="Barlow"/>
              <a:cs typeface="Barlow"/>
              <a:sym typeface="Barlow"/>
            </a:endParaRPr>
          </a:p>
          <a:p>
            <a:pPr marL="0" lvl="0" indent="0" algn="l" rtl="0">
              <a:lnSpc>
                <a:spcPct val="110000"/>
              </a:lnSpc>
              <a:spcBef>
                <a:spcPts val="600"/>
              </a:spcBef>
              <a:spcAft>
                <a:spcPts val="0"/>
              </a:spcAft>
              <a:buNone/>
            </a:pPr>
            <a:endParaRPr sz="2400">
              <a:solidFill>
                <a:srgbClr val="666666"/>
              </a:solidFill>
              <a:latin typeface="Barlow"/>
              <a:ea typeface="Barlow"/>
              <a:cs typeface="Barlow"/>
              <a:sym typeface="Barlow"/>
            </a:endParaRPr>
          </a:p>
        </p:txBody>
      </p:sp>
      <p:pic>
        <p:nvPicPr>
          <p:cNvPr id="761" name="Google Shape;761;g6c2da458b7_0_2218"/>
          <p:cNvPicPr preferRelativeResize="0"/>
          <p:nvPr/>
        </p:nvPicPr>
        <p:blipFill>
          <a:blip r:embed="rId3">
            <a:alphaModFix/>
          </a:blip>
          <a:stretch>
            <a:fillRect/>
          </a:stretch>
        </p:blipFill>
        <p:spPr>
          <a:xfrm>
            <a:off x="1351825" y="2194675"/>
            <a:ext cx="3393327" cy="1393949"/>
          </a:xfrm>
          <a:prstGeom prst="rect">
            <a:avLst/>
          </a:prstGeom>
          <a:noFill/>
          <a:ln>
            <a:noFill/>
          </a:ln>
        </p:spPr>
      </p:pic>
      <p:sp>
        <p:nvSpPr>
          <p:cNvPr id="102" name="Google Shape;194;g6c2da458b7_1_650">
            <a:extLst>
              <a:ext uri="{FF2B5EF4-FFF2-40B4-BE49-F238E27FC236}">
                <a16:creationId xmlns:a16="http://schemas.microsoft.com/office/drawing/2014/main" id="{BB11B5F2-A612-4FF1-8A5F-6D2EB7112FB7}"/>
              </a:ext>
            </a:extLst>
          </p:cNvPr>
          <p:cNvSpPr txBox="1">
            <a:spLocks/>
          </p:cNvSpPr>
          <p:nvPr/>
        </p:nvSpPr>
        <p:spPr>
          <a:xfrm>
            <a:off x="457200" y="588128"/>
            <a:ext cx="5640900" cy="5090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00000"/>
              </a:lnSpc>
            </a:pPr>
            <a:r>
              <a:rPr lang="en-US" sz="3600" dirty="0"/>
              <a:t>Data Exploration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g6c2da458b7_1_1374"/>
          <p:cNvSpPr txBox="1">
            <a:spLocks noGrp="1"/>
          </p:cNvSpPr>
          <p:nvPr>
            <p:ph type="ctrTitle"/>
          </p:nvPr>
        </p:nvSpPr>
        <p:spPr>
          <a:xfrm>
            <a:off x="1085850" y="2031025"/>
            <a:ext cx="4676700" cy="11598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800"/>
              <a:buNone/>
            </a:pPr>
            <a:r>
              <a:rPr lang="en" dirty="0"/>
              <a:t>Analysis Methodology</a:t>
            </a:r>
            <a:endParaRPr dirty="0"/>
          </a:p>
        </p:txBody>
      </p:sp>
      <p:sp>
        <p:nvSpPr>
          <p:cNvPr id="768" name="Google Shape;768;g6c2da458b7_1_1374"/>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a:solidFill>
                  <a:schemeClr val="lt1"/>
                </a:solidFill>
                <a:latin typeface="Barlow"/>
                <a:ea typeface="Barlow"/>
                <a:cs typeface="Barlow"/>
                <a:sym typeface="Barlow"/>
              </a:rPr>
              <a:t>3</a:t>
            </a:r>
            <a:endParaRPr sz="3600" b="1" i="0" u="none" strike="noStrike" cap="none">
              <a:solidFill>
                <a:schemeClr val="lt1"/>
              </a:solidFill>
              <a:latin typeface="Barlow"/>
              <a:ea typeface="Barlow"/>
              <a:cs typeface="Barlow"/>
              <a:sym typeface="Barlow"/>
            </a:endParaRPr>
          </a:p>
        </p:txBody>
      </p:sp>
      <p:grpSp>
        <p:nvGrpSpPr>
          <p:cNvPr id="769" name="Google Shape;769;g6c2da458b7_1_1374"/>
          <p:cNvGrpSpPr/>
          <p:nvPr/>
        </p:nvGrpSpPr>
        <p:grpSpPr>
          <a:xfrm>
            <a:off x="5686846" y="1013002"/>
            <a:ext cx="3237037" cy="3319439"/>
            <a:chOff x="1926580" y="602477"/>
            <a:chExt cx="4456273" cy="4762466"/>
          </a:xfrm>
        </p:grpSpPr>
        <p:sp>
          <p:nvSpPr>
            <p:cNvPr id="770" name="Google Shape;770;g6c2da458b7_1_1374"/>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1" name="Google Shape;771;g6c2da458b7_1_1374"/>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2" name="Google Shape;772;g6c2da458b7_1_1374"/>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3" name="Google Shape;773;g6c2da458b7_1_1374"/>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4" name="Google Shape;774;g6c2da458b7_1_1374"/>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5" name="Google Shape;775;g6c2da458b7_1_1374"/>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6" name="Google Shape;776;g6c2da458b7_1_1374"/>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7" name="Google Shape;777;g6c2da458b7_1_1374"/>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8" name="Google Shape;778;g6c2da458b7_1_1374"/>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9" name="Google Shape;779;g6c2da458b7_1_1374"/>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0" name="Google Shape;780;g6c2da458b7_1_1374"/>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1" name="Google Shape;781;g6c2da458b7_1_1374"/>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2" name="Google Shape;782;g6c2da458b7_1_1374"/>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3" name="Google Shape;783;g6c2da458b7_1_1374"/>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4" name="Google Shape;784;g6c2da458b7_1_1374"/>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5" name="Google Shape;785;g6c2da458b7_1_1374"/>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6" name="Google Shape;786;g6c2da458b7_1_1374"/>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7" name="Google Shape;787;g6c2da458b7_1_1374"/>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8" name="Google Shape;788;g6c2da458b7_1_1374"/>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9" name="Google Shape;789;g6c2da458b7_1_1374"/>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0" name="Google Shape;790;g6c2da458b7_1_1374"/>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1" name="Google Shape;791;g6c2da458b7_1_1374"/>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2" name="Google Shape;792;g6c2da458b7_1_1374"/>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3" name="Google Shape;793;g6c2da458b7_1_1374"/>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4" name="Google Shape;794;g6c2da458b7_1_1374"/>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5" name="Google Shape;795;g6c2da458b7_1_1374"/>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6" name="Google Shape;796;g6c2da458b7_1_1374"/>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7" name="Google Shape;797;g6c2da458b7_1_1374"/>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8" name="Google Shape;798;g6c2da458b7_1_1374"/>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9" name="Google Shape;799;g6c2da458b7_1_1374"/>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0" name="Google Shape;800;g6c2da458b7_1_1374"/>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1" name="Google Shape;801;g6c2da458b7_1_1374"/>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2" name="Google Shape;802;g6c2da458b7_1_1374"/>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3" name="Google Shape;803;g6c2da458b7_1_1374"/>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4" name="Google Shape;804;g6c2da458b7_1_1374"/>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5" name="Google Shape;805;g6c2da458b7_1_1374"/>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6" name="Google Shape;806;g6c2da458b7_1_1374"/>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7" name="Google Shape;807;g6c2da458b7_1_1374"/>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8" name="Google Shape;808;g6c2da458b7_1_1374"/>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9" name="Google Shape;809;g6c2da458b7_1_1374"/>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0" name="Google Shape;810;g6c2da458b7_1_1374"/>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1" name="Google Shape;811;g6c2da458b7_1_1374"/>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g6c2da458b7_1_1374"/>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g6c2da458b7_1_1374"/>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4" name="Google Shape;814;g6c2da458b7_1_1374"/>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5" name="Google Shape;815;g6c2da458b7_1_1374"/>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g6c2da458b7_1_1374"/>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g6c2da458b7_1_1374"/>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g6c2da458b7_1_1374"/>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g6c2da458b7_1_1374"/>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g6c2da458b7_1_1374"/>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g6c2da458b7_1_1374"/>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g6c2da458b7_1_1374"/>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g6c2da458b7_1_1374"/>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g6c2da458b7_1_1374"/>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g6c2da458b7_1_1374"/>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g6c2da458b7_1_1374"/>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g6c2da458b7_1_1374"/>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g6c2da458b7_1_1374"/>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g6c2da458b7_1_1374"/>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g6c2da458b7_1_1374"/>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g6c2da458b7_1_1374"/>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2" name="Google Shape;832;g6c2da458b7_1_1374"/>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3" name="Google Shape;833;g6c2da458b7_1_1374"/>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4" name="Google Shape;834;g6c2da458b7_1_1374"/>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5" name="Google Shape;835;g6c2da458b7_1_1374"/>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6" name="Google Shape;836;g6c2da458b7_1_1374"/>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7" name="Google Shape;837;g6c2da458b7_1_1374"/>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8" name="Google Shape;838;g6c2da458b7_1_1374"/>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9" name="Google Shape;839;g6c2da458b7_1_1374"/>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0" name="Google Shape;840;g6c2da458b7_1_1374"/>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1" name="Google Shape;841;g6c2da458b7_1_1374"/>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2" name="Google Shape;842;g6c2da458b7_1_1374"/>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3" name="Google Shape;843;g6c2da458b7_1_1374"/>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4" name="Google Shape;844;g6c2da458b7_1_1374"/>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5" name="Google Shape;845;g6c2da458b7_1_1374"/>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6" name="Google Shape;846;g6c2da458b7_1_1374"/>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7" name="Google Shape;847;g6c2da458b7_1_1374"/>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8" name="Google Shape;848;g6c2da458b7_1_1374"/>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9" name="Google Shape;849;g6c2da458b7_1_1374"/>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0" name="Google Shape;850;g6c2da458b7_1_1374"/>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1" name="Google Shape;851;g6c2da458b7_1_1374"/>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2" name="Google Shape;852;g6c2da458b7_1_1374"/>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3" name="Google Shape;853;g6c2da458b7_1_1374"/>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4" name="Google Shape;854;g6c2da458b7_1_1374"/>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 name="Google Shape;855;g6c2da458b7_1_1374"/>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6" name="Google Shape;856;g6c2da458b7_1_1374"/>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7" name="Google Shape;857;g6c2da458b7_1_1374"/>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8" name="Google Shape;858;g6c2da458b7_1_1374"/>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9" name="Google Shape;859;g6c2da458b7_1_1374"/>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 name="Google Shape;860;g6c2da458b7_1_1374"/>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1" name="Google Shape;861;g6c2da458b7_1_1374"/>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2" name="Google Shape;862;g6c2da458b7_1_1374"/>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3" name="Google Shape;863;g6c2da458b7_1_1374"/>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4" name="Google Shape;864;g6c2da458b7_1_1374"/>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5" name="Google Shape;865;g6c2da458b7_1_1374"/>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6" name="Google Shape;866;g6c2da458b7_1_1374"/>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7" name="Google Shape;867;g6c2da458b7_1_1374"/>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8" name="Google Shape;868;g6c2da458b7_1_1374"/>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9" name="Google Shape;869;g6c2da458b7_1_1374"/>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0" name="Google Shape;870;g6c2da458b7_1_1374"/>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1" name="Google Shape;871;g6c2da458b7_1_1374"/>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2" name="Google Shape;872;g6c2da458b7_1_1374"/>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3" name="Google Shape;873;g6c2da458b7_1_1374"/>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4" name="Google Shape;874;g6c2da458b7_1_1374"/>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5" name="Google Shape;875;g6c2da458b7_1_1374"/>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6" name="Google Shape;876;g6c2da458b7_1_1374"/>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7" name="Google Shape;877;g6c2da458b7_1_1374"/>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8" name="Google Shape;878;g6c2da458b7_1_1374"/>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9" name="Google Shape;879;g6c2da458b7_1_1374"/>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0" name="Google Shape;880;g6c2da458b7_1_1374"/>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1" name="Google Shape;881;g6c2da458b7_1_1374"/>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2" name="Google Shape;882;g6c2da458b7_1_1374"/>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3" name="Google Shape;883;g6c2da458b7_1_1374"/>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4" name="Google Shape;884;g6c2da458b7_1_1374"/>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5" name="Google Shape;885;g6c2da458b7_1_1374"/>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6" name="Google Shape;886;g6c2da458b7_1_1374"/>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7" name="Google Shape;887;g6c2da458b7_1_1374"/>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8" name="Google Shape;888;g6c2da458b7_1_1374"/>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9" name="Google Shape;889;g6c2da458b7_1_1374"/>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0" name="Google Shape;890;g6c2da458b7_1_1374"/>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1" name="Google Shape;891;g6c2da458b7_1_1374"/>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2" name="Google Shape;892;g6c2da458b7_1_1374"/>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3" name="Google Shape;893;g6c2da458b7_1_1374"/>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4" name="Google Shape;894;g6c2da458b7_1_1374"/>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5" name="Google Shape;895;g6c2da458b7_1_1374"/>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6" name="Google Shape;896;g6c2da458b7_1_1374"/>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7" name="Google Shape;897;g6c2da458b7_1_1374"/>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8" name="Google Shape;898;g6c2da458b7_1_1374"/>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9" name="Google Shape;899;g6c2da458b7_1_1374"/>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0" name="Google Shape;900;g6c2da458b7_1_1374"/>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1" name="Google Shape;901;g6c2da458b7_1_1374"/>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2" name="Google Shape;902;g6c2da458b7_1_1374"/>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3" name="Google Shape;903;g6c2da458b7_1_1374"/>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4" name="Google Shape;904;g6c2da458b7_1_1374"/>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5" name="Google Shape;905;g6c2da458b7_1_1374"/>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6" name="Google Shape;906;g6c2da458b7_1_1374"/>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7" name="Google Shape;907;g6c2da458b7_1_1374"/>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8" name="Google Shape;908;g6c2da458b7_1_1374"/>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9" name="Google Shape;909;g6c2da458b7_1_1374"/>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0" name="Google Shape;910;g6c2da458b7_1_1374"/>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1" name="Google Shape;911;g6c2da458b7_1_1374"/>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2" name="Google Shape;912;g6c2da458b7_1_1374"/>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3" name="Google Shape;913;g6c2da458b7_1_1374"/>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4" name="Google Shape;914;g6c2da458b7_1_1374"/>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5" name="Google Shape;915;g6c2da458b7_1_1374"/>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16" name="Google Shape;916;g6c2da458b7_1_1374"/>
            <p:cNvGrpSpPr/>
            <p:nvPr/>
          </p:nvGrpSpPr>
          <p:grpSpPr>
            <a:xfrm>
              <a:off x="4146745" y="1006881"/>
              <a:ext cx="330893" cy="250785"/>
              <a:chOff x="6621095" y="1452181"/>
              <a:chExt cx="330893" cy="250785"/>
            </a:xfrm>
          </p:grpSpPr>
          <p:sp>
            <p:nvSpPr>
              <p:cNvPr id="917" name="Google Shape;917;g6c2da458b7_1_1374"/>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8" name="Google Shape;918;g6c2da458b7_1_1374"/>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9" name="Google Shape;919;g6c2da458b7_1_1374"/>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0" name="Google Shape;920;g6c2da458b7_1_1374"/>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1" name="Google Shape;921;g6c2da458b7_1_1374"/>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22" name="Google Shape;922;g6c2da458b7_1_1374"/>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3" name="Google Shape;923;g6c2da458b7_1_1374"/>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9" name="Google Shape;929;g6c2da458b7_1_2343"/>
          <p:cNvSpPr txBox="1">
            <a:spLocks noGrp="1"/>
          </p:cNvSpPr>
          <p:nvPr>
            <p:ph type="body" idx="1"/>
          </p:nvPr>
        </p:nvSpPr>
        <p:spPr>
          <a:xfrm>
            <a:off x="457200" y="1690950"/>
            <a:ext cx="5396400" cy="2679000"/>
          </a:xfrm>
          <a:prstGeom prst="rect">
            <a:avLst/>
          </a:prstGeom>
          <a:noFill/>
          <a:ln>
            <a:noFill/>
          </a:ln>
        </p:spPr>
        <p:txBody>
          <a:bodyPr spcFirstLastPara="1" wrap="square" lIns="0" tIns="0" rIns="0" bIns="0" anchor="t" anchorCtr="0">
            <a:noAutofit/>
          </a:bodyPr>
          <a:lstStyle/>
          <a:p>
            <a:pPr marL="457200" lvl="0" indent="-381000" algn="l" rtl="0">
              <a:lnSpc>
                <a:spcPct val="110000"/>
              </a:lnSpc>
              <a:spcBef>
                <a:spcPts val="600"/>
              </a:spcBef>
              <a:spcAft>
                <a:spcPts val="0"/>
              </a:spcAft>
              <a:buClr>
                <a:srgbClr val="666666"/>
              </a:buClr>
              <a:buSzPts val="2400"/>
              <a:buFont typeface="Barlow"/>
              <a:buChar char="▸"/>
            </a:pPr>
            <a:r>
              <a:rPr lang="en" sz="2400" dirty="0">
                <a:solidFill>
                  <a:srgbClr val="666666"/>
                </a:solidFill>
                <a:latin typeface="Barlow"/>
                <a:ea typeface="Barlow"/>
                <a:cs typeface="Barlow"/>
                <a:sym typeface="Barlow"/>
              </a:rPr>
              <a:t>Unsupervised ML -- Clustering</a:t>
            </a:r>
            <a:endParaRPr sz="2400" dirty="0">
              <a:solidFill>
                <a:srgbClr val="666666"/>
              </a:solidFill>
              <a:latin typeface="Barlow"/>
              <a:ea typeface="Barlow"/>
              <a:cs typeface="Barlow"/>
              <a:sym typeface="Barlow"/>
            </a:endParaRPr>
          </a:p>
          <a:p>
            <a:pPr marL="914400" lvl="1" indent="-381000" algn="l" rtl="0">
              <a:lnSpc>
                <a:spcPct val="110000"/>
              </a:lnSpc>
              <a:spcBef>
                <a:spcPts val="0"/>
              </a:spcBef>
              <a:spcAft>
                <a:spcPts val="0"/>
              </a:spcAft>
              <a:buClr>
                <a:srgbClr val="666666"/>
              </a:buClr>
              <a:buSzPts val="2400"/>
              <a:buFont typeface="Barlow"/>
              <a:buChar char="▹"/>
            </a:pPr>
            <a:r>
              <a:rPr lang="en" sz="2400" dirty="0">
                <a:solidFill>
                  <a:srgbClr val="666666"/>
                </a:solidFill>
                <a:latin typeface="Barlow"/>
                <a:ea typeface="Barlow"/>
                <a:cs typeface="Barlow"/>
                <a:sym typeface="Barlow"/>
              </a:rPr>
              <a:t>Simple K-means</a:t>
            </a:r>
            <a:endParaRPr sz="2400" dirty="0">
              <a:solidFill>
                <a:srgbClr val="666666"/>
              </a:solidFill>
              <a:latin typeface="Barlow"/>
              <a:ea typeface="Barlow"/>
              <a:cs typeface="Barlow"/>
              <a:sym typeface="Barlow"/>
            </a:endParaRPr>
          </a:p>
          <a:p>
            <a:pPr marL="914400" lvl="1" indent="-381000" algn="l" rtl="0">
              <a:spcBef>
                <a:spcPts val="0"/>
              </a:spcBef>
              <a:spcAft>
                <a:spcPts val="0"/>
              </a:spcAft>
              <a:buClr>
                <a:srgbClr val="666666"/>
              </a:buClr>
              <a:buSzPts val="2400"/>
              <a:buFont typeface="Barlow"/>
              <a:buChar char="▹"/>
            </a:pPr>
            <a:r>
              <a:rPr lang="en" sz="2400" dirty="0">
                <a:solidFill>
                  <a:srgbClr val="666666"/>
                </a:solidFill>
                <a:latin typeface="Barlow"/>
                <a:ea typeface="Barlow"/>
                <a:cs typeface="Barlow"/>
                <a:sym typeface="Barlow"/>
              </a:rPr>
              <a:t>K-means with dim. Reduction </a:t>
            </a:r>
            <a:br>
              <a:rPr lang="en-US" sz="2400" dirty="0">
                <a:solidFill>
                  <a:srgbClr val="666666"/>
                </a:solidFill>
                <a:latin typeface="Barlow"/>
                <a:ea typeface="Barlow"/>
                <a:cs typeface="Barlow"/>
                <a:sym typeface="Barlow"/>
              </a:rPr>
            </a:br>
            <a:r>
              <a:rPr lang="en-US" sz="2400" dirty="0">
                <a:solidFill>
                  <a:srgbClr val="666666"/>
                </a:solidFill>
                <a:latin typeface="Barlow"/>
                <a:ea typeface="Barlow"/>
                <a:cs typeface="Barlow"/>
                <a:sym typeface="Barlow"/>
              </a:rPr>
              <a:t>(t-</a:t>
            </a:r>
            <a:r>
              <a:rPr lang="en-US" sz="2400" dirty="0" err="1">
                <a:solidFill>
                  <a:srgbClr val="666666"/>
                </a:solidFill>
                <a:latin typeface="Barlow"/>
                <a:ea typeface="Barlow"/>
                <a:cs typeface="Barlow"/>
                <a:sym typeface="Barlow"/>
              </a:rPr>
              <a:t>SNE</a:t>
            </a:r>
            <a:r>
              <a:rPr lang="en-US" sz="2400" dirty="0">
                <a:solidFill>
                  <a:srgbClr val="666666"/>
                </a:solidFill>
                <a:latin typeface="Barlow"/>
                <a:ea typeface="Barlow"/>
                <a:cs typeface="Barlow"/>
                <a:sym typeface="Barlow"/>
              </a:rPr>
              <a:t>)</a:t>
            </a:r>
          </a:p>
          <a:p>
            <a:pPr marL="914400" lvl="1" indent="-381000" algn="l" rtl="0">
              <a:spcBef>
                <a:spcPts val="0"/>
              </a:spcBef>
              <a:spcAft>
                <a:spcPts val="0"/>
              </a:spcAft>
              <a:buClr>
                <a:srgbClr val="666666"/>
              </a:buClr>
              <a:buSzPts val="2400"/>
              <a:buFont typeface="Barlow"/>
              <a:buChar char="▹"/>
            </a:pPr>
            <a:r>
              <a:rPr lang="en" sz="2400" dirty="0">
                <a:solidFill>
                  <a:srgbClr val="666666"/>
                </a:solidFill>
                <a:latin typeface="Barlow"/>
                <a:ea typeface="Barlow"/>
                <a:cs typeface="Barlow"/>
                <a:sym typeface="Barlow"/>
              </a:rPr>
              <a:t>K-means with dim. Reduction (PCA)</a:t>
            </a:r>
            <a:endParaRPr sz="2400" dirty="0">
              <a:solidFill>
                <a:srgbClr val="666666"/>
              </a:solidFill>
              <a:latin typeface="Barlow"/>
              <a:ea typeface="Barlow"/>
              <a:cs typeface="Barlow"/>
              <a:sym typeface="Barlow"/>
            </a:endParaRPr>
          </a:p>
        </p:txBody>
      </p:sp>
      <p:sp>
        <p:nvSpPr>
          <p:cNvPr id="930" name="Google Shape;930;g6c2da458b7_1_2343"/>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8</a:t>
            </a:fld>
            <a:endParaRPr/>
          </a:p>
        </p:txBody>
      </p:sp>
      <p:pic>
        <p:nvPicPr>
          <p:cNvPr id="931" name="Google Shape;931;g6c2da458b7_1_2343"/>
          <p:cNvPicPr preferRelativeResize="0"/>
          <p:nvPr/>
        </p:nvPicPr>
        <p:blipFill>
          <a:blip r:embed="rId3">
            <a:alphaModFix/>
          </a:blip>
          <a:stretch>
            <a:fillRect/>
          </a:stretch>
        </p:blipFill>
        <p:spPr>
          <a:xfrm>
            <a:off x="5993650" y="1688300"/>
            <a:ext cx="2735181" cy="2643650"/>
          </a:xfrm>
          <a:prstGeom prst="rect">
            <a:avLst/>
          </a:prstGeom>
          <a:noFill/>
          <a:ln>
            <a:noFill/>
          </a:ln>
        </p:spPr>
      </p:pic>
      <p:sp>
        <p:nvSpPr>
          <p:cNvPr id="6" name="Google Shape;194;g6c2da458b7_1_650">
            <a:extLst>
              <a:ext uri="{FF2B5EF4-FFF2-40B4-BE49-F238E27FC236}">
                <a16:creationId xmlns:a16="http://schemas.microsoft.com/office/drawing/2014/main" id="{ACF7C253-9248-4E2F-9763-A18B4034F9DA}"/>
              </a:ext>
            </a:extLst>
          </p:cNvPr>
          <p:cNvSpPr txBox="1">
            <a:spLocks/>
          </p:cNvSpPr>
          <p:nvPr/>
        </p:nvSpPr>
        <p:spPr>
          <a:xfrm>
            <a:off x="457200" y="588128"/>
            <a:ext cx="5640900" cy="5090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00000"/>
              </a:lnSpc>
            </a:pPr>
            <a:r>
              <a:rPr lang="en" altLang="zh-CN" sz="3600" dirty="0"/>
              <a:t>Analysis Methodology</a:t>
            </a:r>
            <a:endParaRPr lang="en-US" sz="3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7" name="Google Shape;937;g6c2da458b7_1_165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200"/>
              <a:buNone/>
            </a:pPr>
            <a:fld id="{00000000-1234-1234-1234-123412341234}" type="slidenum">
              <a:rPr lang="en"/>
              <a:t>9</a:t>
            </a:fld>
            <a:endParaRPr/>
          </a:p>
        </p:txBody>
      </p:sp>
      <p:pic>
        <p:nvPicPr>
          <p:cNvPr id="938" name="Google Shape;938;g6c2da458b7_1_1651"/>
          <p:cNvPicPr preferRelativeResize="0"/>
          <p:nvPr/>
        </p:nvPicPr>
        <p:blipFill>
          <a:blip r:embed="rId3">
            <a:alphaModFix/>
          </a:blip>
          <a:stretch>
            <a:fillRect/>
          </a:stretch>
        </p:blipFill>
        <p:spPr>
          <a:xfrm>
            <a:off x="457200" y="1307300"/>
            <a:ext cx="3924800" cy="2421150"/>
          </a:xfrm>
          <a:prstGeom prst="rect">
            <a:avLst/>
          </a:prstGeom>
          <a:noFill/>
          <a:ln>
            <a:noFill/>
          </a:ln>
          <a:effectLst>
            <a:outerShdw blurRad="57150" dist="19050" dir="5400000" algn="bl" rotWithShape="0">
              <a:srgbClr val="000000">
                <a:alpha val="50000"/>
              </a:srgbClr>
            </a:outerShdw>
          </a:effectLst>
        </p:spPr>
      </p:pic>
      <p:pic>
        <p:nvPicPr>
          <p:cNvPr id="939" name="Google Shape;939;g6c2da458b7_1_1651"/>
          <p:cNvPicPr preferRelativeResize="0"/>
          <p:nvPr/>
        </p:nvPicPr>
        <p:blipFill>
          <a:blip r:embed="rId4">
            <a:alphaModFix/>
          </a:blip>
          <a:stretch>
            <a:fillRect/>
          </a:stretch>
        </p:blipFill>
        <p:spPr>
          <a:xfrm>
            <a:off x="4487050" y="1307300"/>
            <a:ext cx="3924815" cy="2421150"/>
          </a:xfrm>
          <a:prstGeom prst="rect">
            <a:avLst/>
          </a:prstGeom>
          <a:noFill/>
          <a:ln>
            <a:noFill/>
          </a:ln>
          <a:effectLst>
            <a:outerShdw blurRad="57150" dist="19050" dir="5400000" algn="bl" rotWithShape="0">
              <a:srgbClr val="000000">
                <a:alpha val="50000"/>
              </a:srgbClr>
            </a:outerShdw>
          </a:effectLst>
        </p:spPr>
      </p:pic>
      <p:graphicFrame>
        <p:nvGraphicFramePr>
          <p:cNvPr id="940" name="Google Shape;940;g6c2da458b7_1_1651"/>
          <p:cNvGraphicFramePr/>
          <p:nvPr/>
        </p:nvGraphicFramePr>
        <p:xfrm>
          <a:off x="522575" y="4223700"/>
          <a:ext cx="7788325" cy="792420"/>
        </p:xfrm>
        <a:graphic>
          <a:graphicData uri="http://schemas.openxmlformats.org/drawingml/2006/table">
            <a:tbl>
              <a:tblPr>
                <a:noFill/>
                <a:tableStyleId>{FBA17926-C4B8-4253-889F-00EC166D06A4}</a:tableStyleId>
              </a:tblPr>
              <a:tblGrid>
                <a:gridCol w="1077700">
                  <a:extLst>
                    <a:ext uri="{9D8B030D-6E8A-4147-A177-3AD203B41FA5}">
                      <a16:colId xmlns:a16="http://schemas.microsoft.com/office/drawing/2014/main" val="20000"/>
                    </a:ext>
                  </a:extLst>
                </a:gridCol>
                <a:gridCol w="745625">
                  <a:extLst>
                    <a:ext uri="{9D8B030D-6E8A-4147-A177-3AD203B41FA5}">
                      <a16:colId xmlns:a16="http://schemas.microsoft.com/office/drawing/2014/main" val="20001"/>
                    </a:ext>
                  </a:extLst>
                </a:gridCol>
                <a:gridCol w="745625">
                  <a:extLst>
                    <a:ext uri="{9D8B030D-6E8A-4147-A177-3AD203B41FA5}">
                      <a16:colId xmlns:a16="http://schemas.microsoft.com/office/drawing/2014/main" val="20002"/>
                    </a:ext>
                  </a:extLst>
                </a:gridCol>
                <a:gridCol w="745625">
                  <a:extLst>
                    <a:ext uri="{9D8B030D-6E8A-4147-A177-3AD203B41FA5}">
                      <a16:colId xmlns:a16="http://schemas.microsoft.com/office/drawing/2014/main" val="20003"/>
                    </a:ext>
                  </a:extLst>
                </a:gridCol>
                <a:gridCol w="745625">
                  <a:extLst>
                    <a:ext uri="{9D8B030D-6E8A-4147-A177-3AD203B41FA5}">
                      <a16:colId xmlns:a16="http://schemas.microsoft.com/office/drawing/2014/main" val="20004"/>
                    </a:ext>
                  </a:extLst>
                </a:gridCol>
                <a:gridCol w="745625">
                  <a:extLst>
                    <a:ext uri="{9D8B030D-6E8A-4147-A177-3AD203B41FA5}">
                      <a16:colId xmlns:a16="http://schemas.microsoft.com/office/drawing/2014/main" val="20005"/>
                    </a:ext>
                  </a:extLst>
                </a:gridCol>
                <a:gridCol w="745625">
                  <a:extLst>
                    <a:ext uri="{9D8B030D-6E8A-4147-A177-3AD203B41FA5}">
                      <a16:colId xmlns:a16="http://schemas.microsoft.com/office/drawing/2014/main" val="20006"/>
                    </a:ext>
                  </a:extLst>
                </a:gridCol>
                <a:gridCol w="745625">
                  <a:extLst>
                    <a:ext uri="{9D8B030D-6E8A-4147-A177-3AD203B41FA5}">
                      <a16:colId xmlns:a16="http://schemas.microsoft.com/office/drawing/2014/main" val="20007"/>
                    </a:ext>
                  </a:extLst>
                </a:gridCol>
                <a:gridCol w="745625">
                  <a:extLst>
                    <a:ext uri="{9D8B030D-6E8A-4147-A177-3AD203B41FA5}">
                      <a16:colId xmlns:a16="http://schemas.microsoft.com/office/drawing/2014/main" val="20008"/>
                    </a:ext>
                  </a:extLst>
                </a:gridCol>
                <a:gridCol w="745625">
                  <a:extLst>
                    <a:ext uri="{9D8B030D-6E8A-4147-A177-3AD203B41FA5}">
                      <a16:colId xmlns:a16="http://schemas.microsoft.com/office/drawing/2014/main" val="20009"/>
                    </a:ext>
                  </a:extLst>
                </a:gridCol>
              </a:tblGrid>
              <a:tr h="381000">
                <a:tc>
                  <a:txBody>
                    <a:bodyPr/>
                    <a:lstStyle/>
                    <a:p>
                      <a:pPr marL="0" lvl="0" indent="0" algn="l" rtl="0">
                        <a:spcBef>
                          <a:spcPts val="0"/>
                        </a:spcBef>
                        <a:spcAft>
                          <a:spcPts val="0"/>
                        </a:spcAft>
                        <a:buNone/>
                      </a:pPr>
                      <a:r>
                        <a:rPr lang="en"/>
                        <a:t>cluster</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2</a:t>
                      </a:r>
                      <a:endParaRPr/>
                    </a:p>
                  </a:txBody>
                  <a:tcPr marL="91425" marR="91425" marT="91425" marB="91425"/>
                </a:tc>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a:t>4</a:t>
                      </a:r>
                      <a:endParaRPr/>
                    </a:p>
                  </a:txBody>
                  <a:tcPr marL="91425" marR="91425" marT="91425" marB="91425"/>
                </a:tc>
                <a:tc>
                  <a:txBody>
                    <a:bodyPr/>
                    <a:lstStyle/>
                    <a:p>
                      <a:pPr marL="0" lvl="0" indent="0" algn="l" rtl="0">
                        <a:spcBef>
                          <a:spcPts val="0"/>
                        </a:spcBef>
                        <a:spcAft>
                          <a:spcPts val="0"/>
                        </a:spcAft>
                        <a:buNone/>
                      </a:pPr>
                      <a:r>
                        <a:rPr lang="en"/>
                        <a:t>5</a:t>
                      </a:r>
                      <a:endParaRPr/>
                    </a:p>
                  </a:txBody>
                  <a:tcPr marL="91425" marR="91425" marT="91425" marB="91425"/>
                </a:tc>
                <a:tc>
                  <a:txBody>
                    <a:bodyPr/>
                    <a:lstStyle/>
                    <a:p>
                      <a:pPr marL="0" lvl="0" indent="0" algn="l" rtl="0">
                        <a:spcBef>
                          <a:spcPts val="0"/>
                        </a:spcBef>
                        <a:spcAft>
                          <a:spcPts val="0"/>
                        </a:spcAft>
                        <a:buNone/>
                      </a:pPr>
                      <a:r>
                        <a:rPr lang="en"/>
                        <a:t>6</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8</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9</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size</a:t>
                      </a:r>
                      <a:endParaRPr/>
                    </a:p>
                  </a:txBody>
                  <a:tcPr marL="91425" marR="91425" marT="91425" marB="91425"/>
                </a:tc>
                <a:tc>
                  <a:txBody>
                    <a:bodyPr/>
                    <a:lstStyle/>
                    <a:p>
                      <a:pPr marL="0" lvl="0" indent="0" algn="l" rtl="0">
                        <a:spcBef>
                          <a:spcPts val="0"/>
                        </a:spcBef>
                        <a:spcAft>
                          <a:spcPts val="0"/>
                        </a:spcAft>
                        <a:buNone/>
                      </a:pPr>
                      <a:r>
                        <a:rPr lang="en"/>
                        <a:t>624</a:t>
                      </a:r>
                      <a:endParaRPr/>
                    </a:p>
                  </a:txBody>
                  <a:tcPr marL="91425" marR="91425" marT="91425" marB="91425"/>
                </a:tc>
                <a:tc>
                  <a:txBody>
                    <a:bodyPr/>
                    <a:lstStyle/>
                    <a:p>
                      <a:pPr marL="0" lvl="0" indent="0" algn="l" rtl="0">
                        <a:spcBef>
                          <a:spcPts val="0"/>
                        </a:spcBef>
                        <a:spcAft>
                          <a:spcPts val="0"/>
                        </a:spcAft>
                        <a:buNone/>
                      </a:pPr>
                      <a:r>
                        <a:rPr lang="en"/>
                        <a:t>1997</a:t>
                      </a:r>
                      <a:endParaRPr/>
                    </a:p>
                  </a:txBody>
                  <a:tcPr marL="91425" marR="91425" marT="91425" marB="91425"/>
                </a:tc>
                <a:tc>
                  <a:txBody>
                    <a:bodyPr/>
                    <a:lstStyle/>
                    <a:p>
                      <a:pPr marL="0" lvl="0" indent="0" algn="l" rtl="0">
                        <a:spcBef>
                          <a:spcPts val="0"/>
                        </a:spcBef>
                        <a:spcAft>
                          <a:spcPts val="0"/>
                        </a:spcAft>
                        <a:buNone/>
                      </a:pPr>
                      <a:r>
                        <a:rPr lang="en"/>
                        <a:t>884</a:t>
                      </a:r>
                      <a:endParaRPr/>
                    </a:p>
                  </a:txBody>
                  <a:tcPr marL="91425" marR="91425" marT="91425" marB="91425"/>
                </a:tc>
                <a:tc>
                  <a:txBody>
                    <a:bodyPr/>
                    <a:lstStyle/>
                    <a:p>
                      <a:pPr marL="0" lvl="0" indent="0" algn="l" rtl="0">
                        <a:spcBef>
                          <a:spcPts val="0"/>
                        </a:spcBef>
                        <a:spcAft>
                          <a:spcPts val="0"/>
                        </a:spcAft>
                        <a:buNone/>
                      </a:pPr>
                      <a:r>
                        <a:rPr lang="en"/>
                        <a:t>1179</a:t>
                      </a:r>
                      <a:endParaRPr/>
                    </a:p>
                  </a:txBody>
                  <a:tcPr marL="91425" marR="91425" marT="91425" marB="91425"/>
                </a:tc>
                <a:tc>
                  <a:txBody>
                    <a:bodyPr/>
                    <a:lstStyle/>
                    <a:p>
                      <a:pPr marL="0" lvl="0" indent="0" algn="l" rtl="0">
                        <a:spcBef>
                          <a:spcPts val="0"/>
                        </a:spcBef>
                        <a:spcAft>
                          <a:spcPts val="0"/>
                        </a:spcAft>
                        <a:buNone/>
                      </a:pPr>
                      <a:r>
                        <a:rPr lang="en"/>
                        <a:t>1119</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356</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0000"/>
                          </a:solidFill>
                        </a:rPr>
                        <a:t>24</a:t>
                      </a:r>
                      <a:endParaRPr>
                        <a:solidFill>
                          <a:srgbClr val="FF0000"/>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2730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0000"/>
                          </a:solidFill>
                        </a:rPr>
                        <a:t>37</a:t>
                      </a:r>
                      <a:endParaRPr>
                        <a:solidFill>
                          <a:srgbClr val="FF0000"/>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941" name="Google Shape;941;g6c2da458b7_1_1651"/>
          <p:cNvSpPr txBox="1">
            <a:spLocks noGrp="1"/>
          </p:cNvSpPr>
          <p:nvPr>
            <p:ph type="body" idx="1"/>
          </p:nvPr>
        </p:nvSpPr>
        <p:spPr>
          <a:xfrm>
            <a:off x="291373" y="3808600"/>
            <a:ext cx="6885600" cy="193200"/>
          </a:xfrm>
          <a:prstGeom prst="rect">
            <a:avLst/>
          </a:prstGeom>
          <a:noFill/>
          <a:ln>
            <a:noFill/>
          </a:ln>
        </p:spPr>
        <p:txBody>
          <a:bodyPr spcFirstLastPara="1" wrap="square" lIns="0" tIns="0" rIns="0" bIns="0" anchor="t" anchorCtr="0">
            <a:noAutofit/>
          </a:bodyPr>
          <a:lstStyle/>
          <a:p>
            <a:pPr marL="457200" lvl="0" indent="-381000" algn="l" rtl="0">
              <a:lnSpc>
                <a:spcPct val="100000"/>
              </a:lnSpc>
              <a:spcBef>
                <a:spcPts val="0"/>
              </a:spcBef>
              <a:spcAft>
                <a:spcPts val="0"/>
              </a:spcAft>
              <a:buClr>
                <a:srgbClr val="666666"/>
              </a:buClr>
              <a:buSzPts val="2400"/>
              <a:buFont typeface="Barlow"/>
              <a:buChar char="▸"/>
            </a:pPr>
            <a:r>
              <a:rPr lang="en" sz="2400">
                <a:solidFill>
                  <a:srgbClr val="666666"/>
                </a:solidFill>
                <a:latin typeface="Barlow"/>
                <a:ea typeface="Barlow"/>
                <a:cs typeface="Barlow"/>
                <a:sym typeface="Barlow"/>
              </a:rPr>
              <a:t>With 9 clusters </a:t>
            </a:r>
            <a:endParaRPr sz="2400">
              <a:solidFill>
                <a:srgbClr val="666666"/>
              </a:solidFill>
              <a:latin typeface="Barlow"/>
              <a:ea typeface="Barlow"/>
              <a:cs typeface="Barlow"/>
              <a:sym typeface="Barlow"/>
            </a:endParaRPr>
          </a:p>
          <a:p>
            <a:pPr marL="457200" lvl="0" indent="0" algn="l" rtl="0">
              <a:lnSpc>
                <a:spcPct val="100000"/>
              </a:lnSpc>
              <a:spcBef>
                <a:spcPts val="0"/>
              </a:spcBef>
              <a:spcAft>
                <a:spcPts val="0"/>
              </a:spcAft>
              <a:buNone/>
            </a:pPr>
            <a:r>
              <a:rPr lang="en" sz="2400">
                <a:solidFill>
                  <a:srgbClr val="666666"/>
                </a:solidFill>
                <a:latin typeface="Barlow"/>
                <a:ea typeface="Barlow"/>
                <a:cs typeface="Barlow"/>
                <a:sym typeface="Barlow"/>
              </a:rPr>
              <a:t>  </a:t>
            </a:r>
            <a:endParaRPr sz="1400">
              <a:solidFill>
                <a:srgbClr val="666666"/>
              </a:solidFill>
            </a:endParaRPr>
          </a:p>
        </p:txBody>
      </p:sp>
      <p:sp>
        <p:nvSpPr>
          <p:cNvPr id="8" name="Google Shape;194;g6c2da458b7_1_650">
            <a:extLst>
              <a:ext uri="{FF2B5EF4-FFF2-40B4-BE49-F238E27FC236}">
                <a16:creationId xmlns:a16="http://schemas.microsoft.com/office/drawing/2014/main" id="{434EF179-07D0-46A6-86ED-3CD0458D9D0E}"/>
              </a:ext>
            </a:extLst>
          </p:cNvPr>
          <p:cNvSpPr txBox="1">
            <a:spLocks/>
          </p:cNvSpPr>
          <p:nvPr/>
        </p:nvSpPr>
        <p:spPr>
          <a:xfrm>
            <a:off x="457199" y="588128"/>
            <a:ext cx="7954665" cy="5090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00000"/>
              </a:lnSpc>
            </a:pPr>
            <a:r>
              <a:rPr lang="en" altLang="zh-CN" sz="3600" dirty="0"/>
              <a:t>K-means Baseline Clustering Model</a:t>
            </a:r>
            <a:endParaRPr lang="en-US" sz="3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TotalTime>
  <Words>1283</Words>
  <Application>Microsoft Office PowerPoint</Application>
  <PresentationFormat>全屏显示(16:9)</PresentationFormat>
  <Paragraphs>207</Paragraphs>
  <Slides>29</Slides>
  <Notes>29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Calibri</vt:lpstr>
      <vt:lpstr>Arial</vt:lpstr>
      <vt:lpstr>Barlow Light</vt:lpstr>
      <vt:lpstr>Barlow</vt:lpstr>
      <vt:lpstr>Raleway SemiBold</vt:lpstr>
      <vt:lpstr>Raleway</vt:lpstr>
      <vt:lpstr>Gaoler template</vt:lpstr>
      <vt:lpstr>Credit Card User Segmentations</vt:lpstr>
      <vt:lpstr>Business Objective</vt:lpstr>
      <vt:lpstr>Business Objective</vt:lpstr>
      <vt:lpstr>Data Exploration</vt:lpstr>
      <vt:lpstr>PowerPoint 演示文稿</vt:lpstr>
      <vt:lpstr>PowerPoint 演示文稿</vt:lpstr>
      <vt:lpstr>Analysis Methodology</vt:lpstr>
      <vt:lpstr>PowerPoint 演示文稿</vt:lpstr>
      <vt:lpstr>PowerPoint 演示文稿</vt:lpstr>
      <vt:lpstr>K-means Clustering Model with Dimension Reduction (t-SNE)</vt:lpstr>
      <vt:lpstr>Variable Correlation</vt:lpstr>
      <vt:lpstr>K-means Clustering Model with Dimension Reduction (PCA)</vt:lpstr>
      <vt:lpstr>K-means Clustering Model with Dimension Reduction (PCA)</vt:lpstr>
      <vt:lpstr>PowerPoint 演示文稿</vt:lpstr>
      <vt:lpstr>K-means Clustering Model with Dimension Reduction (PCA)</vt:lpstr>
      <vt:lpstr>User Evaluation</vt:lpstr>
      <vt:lpstr>PowerPoint 演示文稿</vt:lpstr>
      <vt:lpstr>Cluster 1 💳  Long-time users for daily purchases</vt:lpstr>
      <vt:lpstr>Cluster 2 💳  Users live from paycheck to paycheck</vt:lpstr>
      <vt:lpstr>Cluster 3 💳  New card users</vt:lpstr>
      <vt:lpstr>Cluster 4 💳  Inactive cardholders</vt:lpstr>
      <vt:lpstr>Cluster 5 💳  Installment users with high spending behavior</vt:lpstr>
      <vt:lpstr>Marketing Strategies</vt:lpstr>
      <vt:lpstr>Cluster 1 💳  Long-time users for daily purchases</vt:lpstr>
      <vt:lpstr>Cluster 2 💳  Users live from paycheck to paycheck</vt:lpstr>
      <vt:lpstr>Cluster 3 💳  New card users</vt:lpstr>
      <vt:lpstr>Cluster 4 💳  Inactive cardholders</vt:lpstr>
      <vt:lpstr>Cluster 5 💳  Installment users with high spending behavior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User Segmentations</dc:title>
  <dc:creator>潘律帆</dc:creator>
  <cp:lastModifiedBy>潘 律帆</cp:lastModifiedBy>
  <cp:revision>12</cp:revision>
  <dcterms:modified xsi:type="dcterms:W3CDTF">2019-12-09T18:38:14Z</dcterms:modified>
</cp:coreProperties>
</file>